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4" r:id="rId1"/>
  </p:sldMasterIdLst>
  <p:notesMasterIdLst>
    <p:notesMasterId r:id="rId26"/>
  </p:notesMasterIdLst>
  <p:handoutMasterIdLst>
    <p:handoutMasterId r:id="rId27"/>
  </p:handoutMasterIdLst>
  <p:sldIdLst>
    <p:sldId id="256" r:id="rId2"/>
    <p:sldId id="257" r:id="rId3"/>
    <p:sldId id="290" r:id="rId4"/>
    <p:sldId id="258" r:id="rId5"/>
    <p:sldId id="259" r:id="rId6"/>
    <p:sldId id="260" r:id="rId7"/>
    <p:sldId id="282" r:id="rId8"/>
    <p:sldId id="291" r:id="rId9"/>
    <p:sldId id="261" r:id="rId10"/>
    <p:sldId id="267" r:id="rId11"/>
    <p:sldId id="285" r:id="rId12"/>
    <p:sldId id="289" r:id="rId13"/>
    <p:sldId id="268" r:id="rId14"/>
    <p:sldId id="266" r:id="rId15"/>
    <p:sldId id="269" r:id="rId16"/>
    <p:sldId id="286" r:id="rId17"/>
    <p:sldId id="275" r:id="rId18"/>
    <p:sldId id="288" r:id="rId19"/>
    <p:sldId id="270" r:id="rId20"/>
    <p:sldId id="274" r:id="rId21"/>
    <p:sldId id="278" r:id="rId22"/>
    <p:sldId id="273" r:id="rId23"/>
    <p:sldId id="283" r:id="rId24"/>
    <p:sldId id="284" r:id="rId25"/>
  </p:sldIdLst>
  <p:sldSz cx="9906000" cy="6858000" type="A4"/>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74" userDrawn="1">
          <p15:clr>
            <a:srgbClr val="A4A3A4"/>
          </p15:clr>
        </p15:guide>
        <p15:guide id="2" orient="horz" pos="618" userDrawn="1">
          <p15:clr>
            <a:srgbClr val="A4A3A4"/>
          </p15:clr>
        </p15:guide>
        <p15:guide id="3" orient="horz" pos="1434" userDrawn="1">
          <p15:clr>
            <a:srgbClr val="A4A3A4"/>
          </p15:clr>
        </p15:guide>
        <p15:guide id="4" pos="1759" userDrawn="1">
          <p15:clr>
            <a:srgbClr val="A4A3A4"/>
          </p15:clr>
        </p15:guide>
        <p15:guide id="5" pos="4426" userDrawn="1">
          <p15:clr>
            <a:srgbClr val="A4A3A4"/>
          </p15:clr>
        </p15:guide>
        <p15:guide id="6" pos="5932" userDrawn="1">
          <p15:clr>
            <a:srgbClr val="A4A3A4"/>
          </p15:clr>
        </p15:guide>
        <p15:guide id="7" orient="horz" pos="2432"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FFCC"/>
    <a:srgbClr val="CCCCFF"/>
    <a:srgbClr val="CC99FF"/>
    <a:srgbClr val="FFCCCC"/>
    <a:srgbClr val="FFCCFF"/>
    <a:srgbClr val="CCECFF"/>
    <a:srgbClr val="DDEDD2"/>
    <a:srgbClr val="D2DDF1"/>
    <a:srgbClr val="BDD0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15" autoAdjust="0"/>
    <p:restoredTop sz="70182" autoAdjust="0"/>
  </p:normalViewPr>
  <p:slideViewPr>
    <p:cSldViewPr>
      <p:cViewPr>
        <p:scale>
          <a:sx n="75" d="100"/>
          <a:sy n="75" d="100"/>
        </p:scale>
        <p:origin x="2334" y="120"/>
      </p:cViewPr>
      <p:guideLst>
        <p:guide orient="horz" pos="3974"/>
        <p:guide orient="horz" pos="618"/>
        <p:guide orient="horz" pos="1434"/>
        <p:guide pos="1759"/>
        <p:guide pos="4426"/>
        <p:guide pos="5932"/>
        <p:guide orient="horz" pos="2432"/>
      </p:guideLst>
    </p:cSldViewPr>
  </p:slideViewPr>
  <p:outlineViewPr>
    <p:cViewPr>
      <p:scale>
        <a:sx n="33" d="100"/>
        <a:sy n="33" d="100"/>
      </p:scale>
      <p:origin x="0" y="-10410"/>
    </p:cViewPr>
  </p:outlineViewPr>
  <p:notesTextViewPr>
    <p:cViewPr>
      <p:scale>
        <a:sx n="125" d="100"/>
        <a:sy n="125" d="100"/>
      </p:scale>
      <p:origin x="0" y="0"/>
    </p:cViewPr>
  </p:notesTextViewPr>
  <p:sorterViewPr>
    <p:cViewPr>
      <p:scale>
        <a:sx n="100" d="100"/>
        <a:sy n="100" d="100"/>
      </p:scale>
      <p:origin x="0" y="0"/>
    </p:cViewPr>
  </p:sorterViewPr>
  <p:notesViewPr>
    <p:cSldViewPr>
      <p:cViewPr varScale="1">
        <p:scale>
          <a:sx n="78" d="100"/>
          <a:sy n="78" d="100"/>
        </p:scale>
        <p:origin x="3984" y="96"/>
      </p:cViewPr>
      <p:guideLst>
        <p:guide orient="horz" pos="3224"/>
        <p:guide pos="223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4" y="7"/>
            <a:ext cx="3076364" cy="511731"/>
          </a:xfrm>
          <a:prstGeom prst="rect">
            <a:avLst/>
          </a:prstGeom>
        </p:spPr>
        <p:txBody>
          <a:bodyPr vert="horz" lIns="95017" tIns="47508" rIns="95017" bIns="47508" rtlCol="0"/>
          <a:lstStyle>
            <a:lvl1pPr algn="l">
              <a:defRPr sz="1100"/>
            </a:lvl1pPr>
          </a:lstStyle>
          <a:p>
            <a:endParaRPr kumimoji="1" lang="ja-JP" altLang="en-US" dirty="0"/>
          </a:p>
        </p:txBody>
      </p:sp>
      <p:sp>
        <p:nvSpPr>
          <p:cNvPr id="3" name="日付プレースホルダ 2"/>
          <p:cNvSpPr>
            <a:spLocks noGrp="1"/>
          </p:cNvSpPr>
          <p:nvPr>
            <p:ph type="dt" sz="quarter" idx="1"/>
          </p:nvPr>
        </p:nvSpPr>
        <p:spPr>
          <a:xfrm>
            <a:off x="4021304" y="7"/>
            <a:ext cx="3076364" cy="511731"/>
          </a:xfrm>
          <a:prstGeom prst="rect">
            <a:avLst/>
          </a:prstGeom>
        </p:spPr>
        <p:txBody>
          <a:bodyPr vert="horz" lIns="95017" tIns="47508" rIns="95017" bIns="47508" rtlCol="0"/>
          <a:lstStyle>
            <a:lvl1pPr algn="r">
              <a:defRPr sz="1100"/>
            </a:lvl1pPr>
          </a:lstStyle>
          <a:p>
            <a:r>
              <a:rPr kumimoji="1" lang="en-US" altLang="ja-JP" dirty="0"/>
              <a:t>2018/07/04</a:t>
            </a:r>
            <a:endParaRPr kumimoji="1" lang="ja-JP" altLang="en-US" dirty="0"/>
          </a:p>
        </p:txBody>
      </p:sp>
      <p:sp>
        <p:nvSpPr>
          <p:cNvPr id="4" name="フッター プレースホルダ 3"/>
          <p:cNvSpPr>
            <a:spLocks noGrp="1"/>
          </p:cNvSpPr>
          <p:nvPr>
            <p:ph type="ftr" sz="quarter" idx="2"/>
          </p:nvPr>
        </p:nvSpPr>
        <p:spPr>
          <a:xfrm>
            <a:off x="14" y="9721113"/>
            <a:ext cx="3076364" cy="511731"/>
          </a:xfrm>
          <a:prstGeom prst="rect">
            <a:avLst/>
          </a:prstGeom>
        </p:spPr>
        <p:txBody>
          <a:bodyPr vert="horz" lIns="95017" tIns="47508" rIns="95017" bIns="47508" rtlCol="0" anchor="b"/>
          <a:lstStyle>
            <a:lvl1pPr algn="l">
              <a:defRPr sz="1100"/>
            </a:lvl1pPr>
          </a:lstStyle>
          <a:p>
            <a:endParaRPr kumimoji="1" lang="ja-JP" altLang="en-US" dirty="0"/>
          </a:p>
        </p:txBody>
      </p:sp>
      <p:sp>
        <p:nvSpPr>
          <p:cNvPr id="5" name="スライド番号プレースホルダ 4"/>
          <p:cNvSpPr>
            <a:spLocks noGrp="1"/>
          </p:cNvSpPr>
          <p:nvPr>
            <p:ph type="sldNum" sz="quarter" idx="3"/>
          </p:nvPr>
        </p:nvSpPr>
        <p:spPr>
          <a:xfrm>
            <a:off x="4021304" y="9721113"/>
            <a:ext cx="3076364" cy="511731"/>
          </a:xfrm>
          <a:prstGeom prst="rect">
            <a:avLst/>
          </a:prstGeom>
        </p:spPr>
        <p:txBody>
          <a:bodyPr vert="horz" lIns="95017" tIns="47508" rIns="95017" bIns="47508" rtlCol="0" anchor="b"/>
          <a:lstStyle>
            <a:lvl1pPr algn="r">
              <a:defRPr sz="1100"/>
            </a:lvl1pPr>
          </a:lstStyle>
          <a:p>
            <a:fld id="{CBA9AF8E-A76C-494B-875E-E02FA06D3652}" type="slidenum">
              <a:rPr kumimoji="1" lang="ja-JP" altLang="en-US" smtClean="0"/>
              <a:pPr/>
              <a:t>‹#›</a:t>
            </a:fld>
            <a:endParaRPr kumimoji="1" lang="ja-JP" altLang="en-US" dirty="0"/>
          </a:p>
        </p:txBody>
      </p:sp>
    </p:spTree>
    <p:extLst>
      <p:ext uri="{BB962C8B-B14F-4D97-AF65-F5344CB8AC3E}">
        <p14:creationId xmlns:p14="http://schemas.microsoft.com/office/powerpoint/2010/main" val="110349931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4" y="7"/>
            <a:ext cx="3076364" cy="511731"/>
          </a:xfrm>
          <a:prstGeom prst="rect">
            <a:avLst/>
          </a:prstGeom>
        </p:spPr>
        <p:txBody>
          <a:bodyPr vert="horz" lIns="95017" tIns="47508" rIns="95017" bIns="47508" rtlCol="0"/>
          <a:lstStyle>
            <a:lvl1pPr algn="l">
              <a:defRPr sz="1100"/>
            </a:lvl1pPr>
          </a:lstStyle>
          <a:p>
            <a:endParaRPr kumimoji="1" lang="ja-JP" altLang="en-US" dirty="0"/>
          </a:p>
        </p:txBody>
      </p:sp>
      <p:sp>
        <p:nvSpPr>
          <p:cNvPr id="3" name="日付プレースホルダー 2"/>
          <p:cNvSpPr>
            <a:spLocks noGrp="1"/>
          </p:cNvSpPr>
          <p:nvPr>
            <p:ph type="dt" idx="1"/>
          </p:nvPr>
        </p:nvSpPr>
        <p:spPr>
          <a:xfrm>
            <a:off x="4021304" y="7"/>
            <a:ext cx="3076364" cy="511731"/>
          </a:xfrm>
          <a:prstGeom prst="rect">
            <a:avLst/>
          </a:prstGeom>
        </p:spPr>
        <p:txBody>
          <a:bodyPr vert="horz" lIns="95017" tIns="47508" rIns="95017" bIns="47508" rtlCol="0"/>
          <a:lstStyle>
            <a:lvl1pPr algn="r">
              <a:defRPr sz="1100"/>
            </a:lvl1pPr>
          </a:lstStyle>
          <a:p>
            <a:r>
              <a:rPr kumimoji="1" lang="en-US" altLang="ja-JP" dirty="0"/>
              <a:t>2018/07/04</a:t>
            </a:r>
            <a:endParaRPr kumimoji="1" lang="ja-JP" altLang="en-US" dirty="0"/>
          </a:p>
        </p:txBody>
      </p:sp>
      <p:sp>
        <p:nvSpPr>
          <p:cNvPr id="4" name="スライド イメージ プレースホルダー 3"/>
          <p:cNvSpPr>
            <a:spLocks noGrp="1" noRot="1" noChangeAspect="1"/>
          </p:cNvSpPr>
          <p:nvPr>
            <p:ph type="sldImg" idx="2"/>
          </p:nvPr>
        </p:nvSpPr>
        <p:spPr>
          <a:xfrm>
            <a:off x="773113" y="762000"/>
            <a:ext cx="5553075" cy="3844925"/>
          </a:xfrm>
          <a:prstGeom prst="rect">
            <a:avLst/>
          </a:prstGeom>
          <a:noFill/>
          <a:ln w="12700">
            <a:solidFill>
              <a:prstClr val="black"/>
            </a:solidFill>
          </a:ln>
        </p:spPr>
        <p:txBody>
          <a:bodyPr vert="horz" lIns="95017" tIns="47508" rIns="95017" bIns="47508" rtlCol="0" anchor="ctr"/>
          <a:lstStyle/>
          <a:p>
            <a:endParaRPr lang="ja-JP" altLang="en-US" dirty="0"/>
          </a:p>
        </p:txBody>
      </p:sp>
      <p:sp>
        <p:nvSpPr>
          <p:cNvPr id="5" name="ノート プレースホルダー 4"/>
          <p:cNvSpPr>
            <a:spLocks noGrp="1"/>
          </p:cNvSpPr>
          <p:nvPr>
            <p:ph type="body" sz="quarter" idx="3"/>
          </p:nvPr>
        </p:nvSpPr>
        <p:spPr>
          <a:xfrm>
            <a:off x="709931" y="4861456"/>
            <a:ext cx="5679440" cy="4605575"/>
          </a:xfrm>
          <a:prstGeom prst="rect">
            <a:avLst/>
          </a:prstGeom>
        </p:spPr>
        <p:txBody>
          <a:bodyPr vert="horz" lIns="95017" tIns="47508" rIns="95017" bIns="47508"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4" y="9721113"/>
            <a:ext cx="3076364" cy="511731"/>
          </a:xfrm>
          <a:prstGeom prst="rect">
            <a:avLst/>
          </a:prstGeom>
        </p:spPr>
        <p:txBody>
          <a:bodyPr vert="horz" lIns="95017" tIns="47508" rIns="95017" bIns="47508" rtlCol="0" anchor="b"/>
          <a:lstStyle>
            <a:lvl1pPr algn="l">
              <a:defRPr sz="1100"/>
            </a:lvl1pPr>
          </a:lstStyle>
          <a:p>
            <a:endParaRPr kumimoji="1" lang="ja-JP" altLang="en-US" dirty="0"/>
          </a:p>
        </p:txBody>
      </p:sp>
      <p:sp>
        <p:nvSpPr>
          <p:cNvPr id="7" name="スライド番号プレースホルダー 6"/>
          <p:cNvSpPr>
            <a:spLocks noGrp="1"/>
          </p:cNvSpPr>
          <p:nvPr>
            <p:ph type="sldNum" sz="quarter" idx="5"/>
          </p:nvPr>
        </p:nvSpPr>
        <p:spPr>
          <a:xfrm>
            <a:off x="4021304" y="9721113"/>
            <a:ext cx="3076364" cy="511731"/>
          </a:xfrm>
          <a:prstGeom prst="rect">
            <a:avLst/>
          </a:prstGeom>
        </p:spPr>
        <p:txBody>
          <a:bodyPr vert="horz" lIns="95017" tIns="47508" rIns="95017" bIns="47508" rtlCol="0" anchor="b"/>
          <a:lstStyle>
            <a:lvl1pPr algn="r">
              <a:defRPr sz="1100"/>
            </a:lvl1pPr>
          </a:lstStyle>
          <a:p>
            <a:fld id="{1890778A-83DA-46E2-AE08-24160B30F7B4}" type="slidenum">
              <a:rPr kumimoji="1" lang="ja-JP" altLang="en-US" smtClean="0"/>
              <a:pPr/>
              <a:t>‹#›</a:t>
            </a:fld>
            <a:endParaRPr kumimoji="1" lang="ja-JP" altLang="en-US" dirty="0"/>
          </a:p>
        </p:txBody>
      </p:sp>
    </p:spTree>
    <p:extLst>
      <p:ext uri="{BB962C8B-B14F-4D97-AF65-F5344CB8AC3E}">
        <p14:creationId xmlns:p14="http://schemas.microsoft.com/office/powerpoint/2010/main" val="983041949"/>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a:t>
            </a:fld>
            <a:endParaRPr kumimoji="1" lang="ja-JP" altLang="en-US"/>
          </a:p>
        </p:txBody>
      </p:sp>
    </p:spTree>
    <p:extLst>
      <p:ext uri="{BB962C8B-B14F-4D97-AF65-F5344CB8AC3E}">
        <p14:creationId xmlns:p14="http://schemas.microsoft.com/office/powerpoint/2010/main" val="1474793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テクニカルコミュニケーターの役割はインプット情報を読み解き、正確に反映し、適切な情報を提供することと認識している</a:t>
            </a:r>
            <a:endParaRPr kumimoji="1" lang="en-US" altLang="ja-JP" dirty="0"/>
          </a:p>
          <a:p>
            <a:r>
              <a:rPr kumimoji="1" lang="ja-JP" altLang="en-US" dirty="0"/>
              <a:t>これは研修で教わったことや、業務において実践してきました。</a:t>
            </a:r>
            <a:endParaRPr kumimoji="1" lang="en-US" altLang="ja-JP" dirty="0"/>
          </a:p>
          <a:p>
            <a:endParaRPr kumimoji="1" lang="en-US" altLang="ja-JP" dirty="0"/>
          </a:p>
          <a:p>
            <a:r>
              <a:rPr kumimoji="1" lang="ja-JP" altLang="en-US" dirty="0"/>
              <a:t>実験は研究計画が事前に提供されており、その通りに実験を進めれば必要な情報を取得できると考えていた。</a:t>
            </a:r>
            <a:endParaRPr kumimoji="1" lang="en-US" altLang="ja-JP" dirty="0"/>
          </a:p>
          <a:p>
            <a:r>
              <a:rPr kumimoji="1" lang="ja-JP" altLang="en-US" sz="1200" b="0" i="0" u="none" strike="noStrike" kern="1200" baseline="0" dirty="0">
                <a:solidFill>
                  <a:schemeClr val="tx1"/>
                </a:solidFill>
                <a:latin typeface="+mn-lt"/>
                <a:ea typeface="+mn-ea"/>
                <a:cs typeface="+mn-cs"/>
              </a:rPr>
              <a:t>実験の準備を進める中で実験現場の確認や本番の実験を想定して実施した実験を経て、変更や追加の対応が発生した。</a:t>
            </a:r>
            <a:endParaRPr kumimoji="1" lang="en-US" altLang="ja-JP" dirty="0"/>
          </a:p>
          <a:p>
            <a:endParaRPr kumimoji="1" lang="en-US" altLang="ja-JP" dirty="0"/>
          </a:p>
          <a:p>
            <a:r>
              <a:rPr kumimoji="1" lang="ja-JP" altLang="en-US" dirty="0"/>
              <a:t>その結果、実験現場では想定や計画のとおりに物事を進めることは困難であることを痛感した。</a:t>
            </a:r>
            <a:endParaRPr kumimoji="1" lang="en-US" altLang="ja-JP" dirty="0"/>
          </a:p>
          <a:p>
            <a:endParaRPr kumimoji="1" lang="en-US" altLang="ja-JP" dirty="0"/>
          </a:p>
          <a:p>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2</a:t>
            </a:fld>
            <a:endParaRPr kumimoji="1" lang="ja-JP" altLang="en-US"/>
          </a:p>
        </p:txBody>
      </p:sp>
    </p:spTree>
    <p:extLst>
      <p:ext uri="{BB962C8B-B14F-4D97-AF65-F5344CB8AC3E}">
        <p14:creationId xmlns:p14="http://schemas.microsoft.com/office/powerpoint/2010/main" val="2820969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実験に参加したことで、インプットした情報ではあくまで現場を想定する事しかできず、実際に現場で利用者が提供した利用者用情報のとおりの反応と行動をしているとは限らないと分かった。</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この実験での経験は業務においても同じことがいえるのではないか</a:t>
            </a:r>
            <a:endParaRPr kumimoji="1" lang="en-US" altLang="ja-JP" dirty="0"/>
          </a:p>
          <a:p>
            <a:r>
              <a:rPr kumimoji="1" lang="ja-JP" altLang="en-US" dirty="0"/>
              <a:t>実際に＜飯塚＞もお客さまから提供いただいたインプット情報をもとに業務を行っている。アウトプットに際しては、関係者の検証・校閲を経て利用者用情報を提供している。</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dirty="0"/>
              <a:t>提供した利用者用情報のフィードバックの一部は利用者用情報を作り上げる工程の中で取り込むことができるのではないかと考えている。</a:t>
            </a:r>
            <a:endParaRPr kumimoji="1" lang="en-US" altLang="ja-JP" dirty="0"/>
          </a:p>
          <a:p>
            <a:r>
              <a:rPr kumimoji="1" lang="ja-JP" altLang="en-US" dirty="0"/>
              <a:t>しかし、提供した利用者用情報に関してフィードバックを得ることは難しい。</a:t>
            </a:r>
            <a:endParaRPr kumimoji="1" lang="en-US" altLang="ja-JP" dirty="0"/>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a:p>
          <a:p>
            <a:r>
              <a:rPr kumimoji="1" lang="ja-JP" altLang="en-US" dirty="0"/>
              <a:t>＜飯塚＞も日常生活で発生した課題を解決するために利用者用情報を利用した経験がある。</a:t>
            </a:r>
            <a:endParaRPr kumimoji="1" lang="en-US" altLang="ja-JP" dirty="0"/>
          </a:p>
          <a:p>
            <a:r>
              <a:rPr kumimoji="1" lang="ja-JP" altLang="en-US" dirty="0"/>
              <a:t>全て解決しているわけではない、提供された情報のとおりに行動しているつもりでも課題を解決できなかったり、課題を解決できても提供された情報が理解しずらかったりと経験があります。</a:t>
            </a:r>
            <a:endParaRPr kumimoji="1" lang="en-US" altLang="ja-JP" dirty="0"/>
          </a:p>
          <a:p>
            <a:r>
              <a:rPr kumimoji="1" lang="ja-JP" altLang="en-US" dirty="0"/>
              <a:t>逆に提供された利用者用情報によってすぐに課題を解決できたこともある。</a:t>
            </a:r>
            <a:endParaRPr kumimoji="1" lang="en-US" altLang="ja-JP" dirty="0"/>
          </a:p>
          <a:p>
            <a:endParaRPr kumimoji="1" lang="en-US" altLang="ja-JP" dirty="0"/>
          </a:p>
          <a:p>
            <a:r>
              <a:rPr lang="ja-JP" altLang="en-US" dirty="0"/>
              <a:t>製品やサービスと利用者を両方の側面からとらえることのできるテクニカルコミュニケーターが</a:t>
            </a:r>
          </a:p>
          <a:p>
            <a:r>
              <a:rPr lang="ja-JP" altLang="en-US" dirty="0"/>
              <a:t>いつの間にか注力すべき視点が偏ってしまったことの要因を含めて、この事例研究でまとめることとする。</a:t>
            </a:r>
            <a:endParaRPr kumimoji="1" lang="en-US" altLang="ja-JP" dirty="0"/>
          </a:p>
          <a:p>
            <a:endParaRPr kumimoji="1" lang="en-US" altLang="ja-JP" dirty="0"/>
          </a:p>
          <a:p>
            <a:r>
              <a:rPr lang="ja-JP" altLang="en-US" dirty="0"/>
              <a:t> </a:t>
            </a:r>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3</a:t>
            </a:fld>
            <a:endParaRPr kumimoji="1" lang="ja-JP" altLang="en-US"/>
          </a:p>
        </p:txBody>
      </p:sp>
    </p:spTree>
    <p:extLst>
      <p:ext uri="{BB962C8B-B14F-4D97-AF65-F5344CB8AC3E}">
        <p14:creationId xmlns:p14="http://schemas.microsoft.com/office/powerpoint/2010/main" val="614873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lang="ja-JP" altLang="en-US" dirty="0"/>
              <a:t>＜飯塚＞が研修や、業務において考えていたテクニカルコミュニケーターの役割は＜飯塚＞想像できる範疇でのことだと分かった。</a:t>
            </a:r>
            <a:endParaRPr lang="en-US" altLang="ja-JP" dirty="0"/>
          </a:p>
          <a:p>
            <a:r>
              <a:rPr lang="ja-JP" altLang="en-US" dirty="0"/>
              <a:t>実験の協力で現地で直接、被験者の行動を観察したことで、多くの経験を得ることができた。</a:t>
            </a:r>
            <a:endParaRPr lang="en-US" altLang="ja-JP" dirty="0"/>
          </a:p>
          <a:p>
            <a:r>
              <a:rPr lang="ja-JP" altLang="en-US" dirty="0"/>
              <a:t>これらの経験を経て今後に向けての取り組み、と行動、必要となる観点をまとめてテクニカルコミュケーターの在り方について＜飯塚＞なりに提案をする。</a:t>
            </a:r>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4</a:t>
            </a:fld>
            <a:endParaRPr kumimoji="1" lang="ja-JP" altLang="en-US"/>
          </a:p>
        </p:txBody>
      </p:sp>
    </p:spTree>
    <p:extLst>
      <p:ext uri="{BB962C8B-B14F-4D97-AF65-F5344CB8AC3E}">
        <p14:creationId xmlns:p14="http://schemas.microsoft.com/office/powerpoint/2010/main" val="2329641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主に社内リハーサルまでは事前に提供されていた研究計画や打ち合わせによって実験を想定して準備を進めていた。</a:t>
            </a:r>
            <a:endParaRPr kumimoji="1" lang="en-US" altLang="ja-JP" dirty="0"/>
          </a:p>
          <a:p>
            <a:r>
              <a:rPr kumimoji="1" lang="ja-JP" altLang="en-US" dirty="0"/>
              <a:t>プレ実験、本実験は実験を行う現地に行き、プレ実験の際は第三者を被験者として本実験は被験者の募集をし、協力を表明した方を被験者として実施した。</a:t>
            </a:r>
            <a:endParaRPr kumimoji="1" lang="en-US" altLang="ja-JP" dirty="0"/>
          </a:p>
          <a:p>
            <a:endParaRPr kumimoji="1" lang="en-US" altLang="ja-JP" dirty="0"/>
          </a:p>
          <a:p>
            <a:r>
              <a:rPr kumimoji="1" lang="ja-JP" altLang="en-US" dirty="0"/>
              <a:t>予備実験と本実験は現地にて実際に操作する様子を観察し、得られた情報をもとに資料や準備する物品を更新していった。</a:t>
            </a:r>
            <a:endParaRPr kumimoji="1" lang="en-US" altLang="ja-JP" dirty="0"/>
          </a:p>
          <a:p>
            <a:r>
              <a:rPr kumimoji="1" lang="ja-JP" altLang="en-US" dirty="0"/>
              <a:t>本実験で変更があったことに疑問をもたれる方がいるかもしれないが、現地で発生した課題に対応した結果、本実験でも変更が発生している。</a:t>
            </a:r>
            <a:endParaRPr kumimoji="1" lang="en-US" altLang="ja-JP" dirty="0"/>
          </a:p>
          <a:p>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5</a:t>
            </a:fld>
            <a:endParaRPr kumimoji="1" lang="ja-JP" altLang="en-US"/>
          </a:p>
        </p:txBody>
      </p:sp>
    </p:spTree>
    <p:extLst>
      <p:ext uri="{BB962C8B-B14F-4D97-AF65-F5344CB8AC3E}">
        <p14:creationId xmlns:p14="http://schemas.microsoft.com/office/powerpoint/2010/main" val="23852462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pPr defTabSz="914366">
              <a:defRPr/>
            </a:pPr>
            <a:r>
              <a:rPr kumimoji="1" lang="ja-JP" altLang="en-US" dirty="0"/>
              <a:t>この段階では主に研究計画を参考に作成していった。</a:t>
            </a:r>
            <a:endParaRPr kumimoji="1" lang="en-US" altLang="ja-JP" dirty="0"/>
          </a:p>
          <a:p>
            <a:endParaRPr kumimoji="1" lang="en-US" altLang="ja-JP" dirty="0"/>
          </a:p>
          <a:p>
            <a:r>
              <a:rPr kumimoji="1" lang="ja-JP" altLang="en-US" dirty="0"/>
              <a:t>実験準備</a:t>
            </a:r>
            <a:endParaRPr kumimoji="1" lang="en-US" altLang="ja-JP" dirty="0"/>
          </a:p>
          <a:p>
            <a:r>
              <a:rPr kumimoji="1" lang="ja-JP" altLang="en-US" dirty="0"/>
              <a:t>実験の全体の流れから、実験に必要なモノ、あったら便利なモノを考えてリストにまとめていった。</a:t>
            </a:r>
            <a:endParaRPr kumimoji="1" lang="en-US" altLang="ja-JP" dirty="0"/>
          </a:p>
          <a:p>
            <a:r>
              <a:rPr kumimoji="1" lang="ja-JP" altLang="en-US" dirty="0"/>
              <a:t>実験に必要なモノは操作手順を学習するための教材や操作するための機材など。</a:t>
            </a:r>
            <a:endParaRPr kumimoji="1" lang="en-US" altLang="ja-JP" dirty="0"/>
          </a:p>
          <a:p>
            <a:r>
              <a:rPr kumimoji="1" lang="ja-JP" altLang="en-US" dirty="0"/>
              <a:t>あったら便利なモノは消毒液や除菌シート（多数の方が動画を再生する</a:t>
            </a:r>
            <a:r>
              <a:rPr kumimoji="1" lang="en-US" altLang="ja-JP" dirty="0"/>
              <a:t>PC</a:t>
            </a:r>
            <a:r>
              <a:rPr kumimoji="1" lang="ja-JP" altLang="en-US" dirty="0"/>
              <a:t>を触れるため）など</a:t>
            </a:r>
            <a:endParaRPr kumimoji="1" lang="en-US" altLang="ja-JP" dirty="0"/>
          </a:p>
          <a:p>
            <a:endParaRPr kumimoji="1" lang="en-US" altLang="ja-JP" dirty="0"/>
          </a:p>
          <a:p>
            <a:r>
              <a:rPr kumimoji="1" lang="ja-JP" altLang="en-US" dirty="0"/>
              <a:t>シナリオは被験者の対応に差を出さないために作成した</a:t>
            </a:r>
            <a:endParaRPr kumimoji="1" lang="en-US" altLang="ja-JP" dirty="0"/>
          </a:p>
          <a:p>
            <a:r>
              <a:rPr kumimoji="1" lang="ja-JP" altLang="en-US" dirty="0"/>
              <a:t>伝えるべき事項が被験者によって伝えたり、伝えなかったりを防ぐように作成した。</a:t>
            </a:r>
            <a:endParaRPr kumimoji="1"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6</a:t>
            </a:fld>
            <a:endParaRPr kumimoji="1" lang="ja-JP" altLang="en-US"/>
          </a:p>
        </p:txBody>
      </p:sp>
    </p:spTree>
    <p:extLst>
      <p:ext uri="{BB962C8B-B14F-4D97-AF65-F5344CB8AC3E}">
        <p14:creationId xmlns:p14="http://schemas.microsoft.com/office/powerpoint/2010/main" val="1274363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実験では実験運営を行うメンバーで被験者役、被験者の案内する案内役、医療機器を装着する患者役、カメラの操作をする撮影役などの役割を設定して実施した。</a:t>
            </a:r>
            <a:endParaRPr kumimoji="1" lang="en-US" altLang="ja-JP" dirty="0"/>
          </a:p>
          <a:p>
            <a:endParaRPr kumimoji="1" lang="en-US" altLang="ja-JP" dirty="0"/>
          </a:p>
          <a:p>
            <a:r>
              <a:rPr kumimoji="1" lang="ja-JP" altLang="en-US" dirty="0"/>
              <a:t>懸念点の洗い出しでは、作成したシナリオに対してシナリオの流れの修正、セリフの修正、確認事項、などをメモし、修正を行った。</a:t>
            </a:r>
            <a:endParaRPr kumimoji="1" lang="en-US" altLang="ja-JP" dirty="0"/>
          </a:p>
          <a:p>
            <a:pPr defTabSz="914366">
              <a:defRPr/>
            </a:pPr>
            <a:r>
              <a:rPr kumimoji="1" lang="ja-JP" altLang="en-US" dirty="0"/>
              <a:t>また、確認事項は</a:t>
            </a:r>
            <a:r>
              <a:rPr lang="ja-JP" altLang="en-US" dirty="0"/>
              <a:t>研究の実施責任者へ確認を行なった。</a:t>
            </a:r>
            <a:endParaRPr lang="en-US" altLang="ja-JP" dirty="0"/>
          </a:p>
          <a:p>
            <a:pPr defTabSz="914366">
              <a:defRPr/>
            </a:pPr>
            <a:endParaRPr kumimoji="1" lang="en-US" altLang="ja-JP" dirty="0"/>
          </a:p>
          <a:p>
            <a:pPr defTabSz="914366">
              <a:defRPr/>
            </a:pPr>
            <a:r>
              <a:rPr kumimoji="1" lang="ja-JP" altLang="en-US" dirty="0"/>
              <a:t>このセリフはもっと前に言うや、伝わりにくい表現を修正などを行った。</a:t>
            </a:r>
            <a:endParaRPr kumimoji="1" lang="en-US" altLang="ja-JP" dirty="0"/>
          </a:p>
          <a:p>
            <a:pPr defTabSz="914366">
              <a:defRPr/>
            </a:pPr>
            <a:endParaRPr kumimoji="1" lang="en-US" altLang="ja-JP" dirty="0"/>
          </a:p>
          <a:p>
            <a:pPr defTabSz="914366">
              <a:defRPr/>
            </a:pPr>
            <a:r>
              <a:rPr kumimoji="1" lang="ja-JP" altLang="en-US" dirty="0"/>
              <a:t>実験中のセリフを通しで作っていたためこのセリフを言うまでに何をどんな状態にしておくといった各役割の行動についても記載していた。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7</a:t>
            </a:fld>
            <a:endParaRPr kumimoji="1" lang="ja-JP" altLang="en-US"/>
          </a:p>
        </p:txBody>
      </p:sp>
    </p:spTree>
    <p:extLst>
      <p:ext uri="{BB962C8B-B14F-4D97-AF65-F5344CB8AC3E}">
        <p14:creationId xmlns:p14="http://schemas.microsoft.com/office/powerpoint/2010/main" val="4268697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pPr defTabSz="914366">
              <a:defRPr/>
            </a:pPr>
            <a:r>
              <a:rPr kumimoji="1" lang="ja-JP" altLang="en-US" dirty="0"/>
              <a:t>この段階では主に研究計画を参考に作成していった。</a:t>
            </a:r>
            <a:endParaRPr kumimoji="1" lang="en-US" altLang="ja-JP" dirty="0"/>
          </a:p>
          <a:p>
            <a:endParaRPr kumimoji="1" lang="en-US" altLang="ja-JP" dirty="0"/>
          </a:p>
          <a:p>
            <a:r>
              <a:rPr kumimoji="1" lang="ja-JP" altLang="en-US" dirty="0"/>
              <a:t>ここで実験会場の環境を確認できた。</a:t>
            </a:r>
            <a:endParaRPr kumimoji="1" lang="en-US" altLang="ja-JP" dirty="0"/>
          </a:p>
          <a:p>
            <a:r>
              <a:rPr kumimoji="1" lang="ja-JP" altLang="en-US" dirty="0"/>
              <a:t>広さは事前に聞いていたが、備品や設備の情報はここで知ることができた。</a:t>
            </a:r>
            <a:endParaRPr kumimoji="1" lang="en-US" altLang="ja-JP" dirty="0"/>
          </a:p>
          <a:p>
            <a:r>
              <a:rPr kumimoji="1" lang="ja-JP" altLang="en-US" dirty="0"/>
              <a:t>ここで記録した情報を元</a:t>
            </a:r>
            <a:r>
              <a:rPr kumimoji="1" lang="ja-JP" altLang="en-US"/>
              <a:t>に間取り</a:t>
            </a:r>
            <a:endParaRPr kumimoji="1"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8</a:t>
            </a:fld>
            <a:endParaRPr kumimoji="1" lang="ja-JP" altLang="en-US"/>
          </a:p>
        </p:txBody>
      </p:sp>
    </p:spTree>
    <p:extLst>
      <p:ext uri="{BB962C8B-B14F-4D97-AF65-F5344CB8AC3E}">
        <p14:creationId xmlns:p14="http://schemas.microsoft.com/office/powerpoint/2010/main" val="4291591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ここからは現地で被験者の行動を観察して得た情報を準備、資料に反映していった。</a:t>
            </a:r>
            <a:endParaRPr kumimoji="1" lang="en-US" altLang="ja-JP" dirty="0"/>
          </a:p>
          <a:p>
            <a:endParaRPr kumimoji="1" lang="en-US" altLang="ja-JP" dirty="0"/>
          </a:p>
          <a:p>
            <a:r>
              <a:rPr kumimoji="1" lang="ja-JP" altLang="en-US" dirty="0"/>
              <a:t>プレ実験</a:t>
            </a:r>
            <a:endParaRPr kumimoji="1" lang="en-US" altLang="ja-JP" dirty="0"/>
          </a:p>
          <a:p>
            <a:r>
              <a:rPr kumimoji="1" lang="ja-JP" altLang="en-US" dirty="0"/>
              <a:t>実験で使用する機材や物品を配置し、実験環境を構築した。</a:t>
            </a:r>
            <a:endParaRPr kumimoji="1" lang="en-US" altLang="ja-JP" dirty="0"/>
          </a:p>
          <a:p>
            <a:r>
              <a:rPr kumimoji="1" lang="ja-JP" altLang="en-US" dirty="0"/>
              <a:t>実験の実施責任者からお声がけしていただき、被験者として３名に協力いただき予備実験を実施した。</a:t>
            </a:r>
            <a:endParaRPr kumimoji="1" lang="en-US" altLang="ja-JP" dirty="0"/>
          </a:p>
          <a:p>
            <a:r>
              <a:rPr kumimoji="1" lang="ja-JP" altLang="en-US" dirty="0"/>
              <a:t>実験についての予備知識がない方で試運転できたことで得ることのできる情報が多かった。</a:t>
            </a:r>
            <a:endParaRPr kumimoji="1" lang="en-US" altLang="ja-JP" dirty="0"/>
          </a:p>
          <a:p>
            <a:r>
              <a:rPr kumimoji="1" lang="ja-JP" altLang="en-US" dirty="0"/>
              <a:t>１人あたりにかかる時間が予想より早かったりで被験者が来たのに待ってもらうことはなさそうであると本実験のイメージができた。</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9</a:t>
            </a:fld>
            <a:endParaRPr kumimoji="1" lang="ja-JP" altLang="en-US"/>
          </a:p>
        </p:txBody>
      </p:sp>
    </p:spTree>
    <p:extLst>
      <p:ext uri="{BB962C8B-B14F-4D97-AF65-F5344CB8AC3E}">
        <p14:creationId xmlns:p14="http://schemas.microsoft.com/office/powerpoint/2010/main" val="38621864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lang="ja-JP" altLang="en-US" dirty="0"/>
              <a:t>これらの資料をメンバーで分担して作成した。</a:t>
            </a:r>
            <a:endParaRPr lang="en-US" altLang="ja-JP" dirty="0"/>
          </a:p>
          <a:p>
            <a:r>
              <a:rPr lang="ja-JP" altLang="en-US" dirty="0"/>
              <a:t>＜飯塚＞は運営シナリオの作成を担当していた。</a:t>
            </a:r>
            <a:endParaRPr lang="en-US" altLang="ja-JP" dirty="0"/>
          </a:p>
          <a:p>
            <a:endParaRPr lang="en-US" altLang="ja-JP" dirty="0"/>
          </a:p>
          <a:p>
            <a:r>
              <a:rPr lang="ja-JP" altLang="en-US" dirty="0"/>
              <a:t>これらの資料は</a:t>
            </a:r>
            <a:r>
              <a:rPr lang="en-US" altLang="ja-JP" dirty="0"/>
              <a:t>1</a:t>
            </a:r>
            <a:r>
              <a:rPr lang="ja-JP" altLang="en-US" dirty="0"/>
              <a:t>週間以内に作成され、社内リハーサルを実施している。</a:t>
            </a:r>
            <a:endParaRPr lang="en-US" altLang="ja-JP" dirty="0"/>
          </a:p>
          <a:p>
            <a:endParaRPr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10</a:t>
            </a:fld>
            <a:endParaRPr kumimoji="1" lang="ja-JP" altLang="en-US"/>
          </a:p>
        </p:txBody>
      </p:sp>
    </p:spTree>
    <p:extLst>
      <p:ext uri="{BB962C8B-B14F-4D97-AF65-F5344CB8AC3E}">
        <p14:creationId xmlns:p14="http://schemas.microsoft.com/office/powerpoint/2010/main" val="1183476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実験要綱は研究計画をもとに実験にフォーカスして内容を具体化した資料</a:t>
            </a:r>
            <a:endParaRPr kumimoji="1" lang="en-US" altLang="ja-JP" dirty="0"/>
          </a:p>
          <a:p>
            <a:endParaRPr kumimoji="1" lang="en-US" altLang="ja-JP" dirty="0"/>
          </a:p>
          <a:p>
            <a:r>
              <a:rPr kumimoji="1" lang="ja-JP" altLang="en-US" dirty="0"/>
              <a:t>実験の目的、実験全体のフローや、各フェーズごとに、いつどこで、何を行うか、何を使うかが記載されている。</a:t>
            </a:r>
            <a:endParaRPr kumimoji="1" lang="en-US" altLang="ja-JP" dirty="0"/>
          </a:p>
          <a:p>
            <a:r>
              <a:rPr kumimoji="1" lang="ja-JP" altLang="en-US" dirty="0"/>
              <a:t>使用する資料に関しては、内容まで記載または参照できるようにまとめている。</a:t>
            </a:r>
            <a:endParaRPr kumimoji="1" lang="en-US" altLang="ja-JP" dirty="0"/>
          </a:p>
          <a:p>
            <a:r>
              <a:rPr kumimoji="1" lang="ja-JP" altLang="en-US" dirty="0"/>
              <a:t>実験要綱を見れば実験で何を行うかが分かるようになっている。</a:t>
            </a:r>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11</a:t>
            </a:fld>
            <a:endParaRPr kumimoji="1" lang="ja-JP" altLang="en-US"/>
          </a:p>
        </p:txBody>
      </p:sp>
    </p:spTree>
    <p:extLst>
      <p:ext uri="{BB962C8B-B14F-4D97-AF65-F5344CB8AC3E}">
        <p14:creationId xmlns:p14="http://schemas.microsoft.com/office/powerpoint/2010/main" val="1414784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今回取り上げている実験では</a:t>
            </a:r>
            <a:r>
              <a:rPr kumimoji="1" lang="en-US" altLang="ja-JP" dirty="0"/>
              <a:t>30</a:t>
            </a:r>
            <a:r>
              <a:rPr kumimoji="1" lang="ja-JP" altLang="en-US" dirty="0"/>
              <a:t>名の被験者に協力いただいている。</a:t>
            </a:r>
            <a:endParaRPr kumimoji="1" lang="en-US" altLang="ja-JP" dirty="0"/>
          </a:p>
          <a:p>
            <a:r>
              <a:rPr kumimoji="1" lang="ja-JP" altLang="en-US" dirty="0"/>
              <a:t>被験者に提示する資料に不足が無いか、事前発送と実験の片付けの際に梱包漏れがないかの確認のためのチェックリストとして運用していた。</a:t>
            </a:r>
            <a:endParaRPr kumimoji="1" lang="en-US" altLang="ja-JP" dirty="0"/>
          </a:p>
          <a:p>
            <a:endParaRPr kumimoji="1" lang="en-US" altLang="ja-JP" dirty="0"/>
          </a:p>
          <a:p>
            <a:r>
              <a:rPr kumimoji="1" lang="ja-JP" altLang="en-US" dirty="0"/>
              <a:t>準備機材に関してもフェーズごとに使用</a:t>
            </a:r>
            <a:r>
              <a:rPr kumimoji="1" lang="ja-JP" altLang="en-US" dirty="0" err="1"/>
              <a:t>するしないが</a:t>
            </a:r>
            <a:r>
              <a:rPr kumimoji="1" lang="ja-JP" altLang="en-US" dirty="0"/>
              <a:t>あるため、どのフェーズで何を準備するかが分かるようにしている。</a:t>
            </a:r>
            <a:endParaRPr kumimoji="1" lang="en-US" altLang="ja-JP" dirty="0"/>
          </a:p>
          <a:p>
            <a:r>
              <a:rPr kumimoji="1" lang="ja-JP" altLang="en-US" dirty="0"/>
              <a:t>誰が用意するかも記入し、実験に使用するモノが会場に無い状態を防いでいる。</a:t>
            </a:r>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12</a:t>
            </a:fld>
            <a:endParaRPr kumimoji="1" lang="ja-JP" altLang="en-US"/>
          </a:p>
        </p:txBody>
      </p:sp>
    </p:spTree>
    <p:extLst>
      <p:ext uri="{BB962C8B-B14F-4D97-AF65-F5344CB8AC3E}">
        <p14:creationId xmlns:p14="http://schemas.microsoft.com/office/powerpoint/2010/main" val="16411174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シナリオは研究計画に実験で実施する何を行うかの流れの記載があったため、被験者が到着してから実験が終了するまでをイメージ想定して作成した。</a:t>
            </a:r>
            <a:endParaRPr kumimoji="1" lang="en-US" altLang="ja-JP" dirty="0"/>
          </a:p>
          <a:p>
            <a:r>
              <a:rPr kumimoji="1" lang="ja-JP" altLang="en-US" dirty="0"/>
              <a:t>シナリオはセリフと何を行うかを記載した。被験者の動きや会話をある程度コントロールできるように行動を指示する事、簡単に回答できる問いかけを意識して作成した。</a:t>
            </a:r>
            <a:endParaRPr kumimoji="1" lang="en-US" altLang="ja-JP" dirty="0"/>
          </a:p>
          <a:p>
            <a:endParaRPr kumimoji="1" lang="en-US" altLang="ja-JP" dirty="0"/>
          </a:p>
          <a:p>
            <a:r>
              <a:rPr kumimoji="1" lang="ja-JP" altLang="en-US" dirty="0"/>
              <a:t>使用する言葉についても研究責任者から助言をいただき、被験者の対応する際に気をつけた。</a:t>
            </a:r>
            <a:endParaRPr kumimoji="1" lang="en-US" altLang="ja-JP" dirty="0"/>
          </a:p>
          <a:p>
            <a:r>
              <a:rPr kumimoji="1" lang="ja-JP" altLang="en-US" dirty="0"/>
              <a:t>実験の内容を事前に知らせていないため「実験」と言われると被験者が不安になることを考慮し「ユーザーテスト」に変更</a:t>
            </a:r>
            <a:endParaRPr kumimoji="1" lang="en-US" altLang="ja-JP" dirty="0"/>
          </a:p>
          <a:p>
            <a:r>
              <a:rPr kumimoji="1" lang="ja-JP" altLang="en-US" dirty="0"/>
              <a:t>装置や実機といった言葉は日常であまり使用せず、伝わりにくいだろうとのことから、「機械」に変更した。</a:t>
            </a:r>
            <a:endParaRPr kumimoji="1" lang="en-US" altLang="ja-JP" dirty="0"/>
          </a:p>
          <a:p>
            <a:endParaRPr kumimoji="1" lang="en-US" altLang="ja-JP" dirty="0"/>
          </a:p>
          <a:p>
            <a:r>
              <a:rPr kumimoji="1" lang="ja-JP" altLang="en-US" dirty="0"/>
              <a:t>進行で発生する行動パターンについても記載しておき、色で分けたりと運営側も分かりやすいように意識した。</a:t>
            </a:r>
            <a:endParaRPr kumimoji="1" lang="en-US" altLang="ja-JP" dirty="0"/>
          </a:p>
          <a:p>
            <a:r>
              <a:rPr kumimoji="1" lang="ja-JP" altLang="en-US" dirty="0"/>
              <a:t>ここでいうパターンは「思ったようにデータがとれたので次に進む対応」と「思っていたデータが取れなかったのでもう一度」のような案内を記載している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13</a:t>
            </a:fld>
            <a:endParaRPr kumimoji="1" lang="ja-JP" altLang="en-US"/>
          </a:p>
        </p:txBody>
      </p:sp>
    </p:spTree>
    <p:extLst>
      <p:ext uri="{BB962C8B-B14F-4D97-AF65-F5344CB8AC3E}">
        <p14:creationId xmlns:p14="http://schemas.microsoft.com/office/powerpoint/2010/main" val="61579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実験で環境の差で取得するデータに差が出ないように作成している。</a:t>
            </a:r>
            <a:endParaRPr kumimoji="1" lang="en-US" altLang="ja-JP" dirty="0"/>
          </a:p>
          <a:p>
            <a:r>
              <a:rPr kumimoji="1" lang="ja-JP" altLang="en-US" dirty="0"/>
              <a:t>被験者によって実施する環境の条件が変わらないようにするために物品の位置を決めている。</a:t>
            </a:r>
            <a:endParaRPr kumimoji="1" lang="en-US" altLang="ja-JP" dirty="0"/>
          </a:p>
          <a:p>
            <a:endParaRPr kumimoji="1" lang="en-US" altLang="ja-JP" dirty="0"/>
          </a:p>
          <a:p>
            <a:r>
              <a:rPr kumimoji="1" lang="ja-JP" altLang="en-US" dirty="0"/>
              <a:t>プレ実験時に配置して、実験の流れを通して行ったことで、実験が実施可能と判断し配置したモノの距離を計測した。</a:t>
            </a:r>
            <a:endParaRPr kumimoji="1" lang="en-US" altLang="ja-JP" dirty="0"/>
          </a:p>
          <a:p>
            <a:pPr defTabSz="914366">
              <a:defRPr/>
            </a:pPr>
            <a:r>
              <a:rPr kumimoji="1" lang="ja-JP" altLang="en-US" dirty="0"/>
              <a:t>本実験でも同じ環境を構築できるように、実験で配置が動いても元に戻せるように部屋全体を記録した。</a:t>
            </a:r>
            <a:endParaRPr kumimoji="1" lang="en-US" altLang="ja-JP" dirty="0"/>
          </a:p>
          <a:p>
            <a:pPr defTabSz="914366">
              <a:defRPr/>
            </a:pPr>
            <a:endParaRPr kumimoji="1" lang="en-US" altLang="ja-JP" dirty="0"/>
          </a:p>
          <a:p>
            <a:pPr defTabSz="914366">
              <a:defRPr/>
            </a:pPr>
            <a:r>
              <a:rPr kumimoji="1" lang="ja-JP" altLang="en-US" dirty="0"/>
              <a:t>また、実験は複数日にわたり実施したため、運営メンバーが入れ替わっても同じ実験環境を作れるようにして、取得するデータに差が出ないようにしている。</a:t>
            </a:r>
            <a:endParaRPr kumimoji="1" lang="en-US" altLang="ja-JP" dirty="0"/>
          </a:p>
          <a:p>
            <a:pPr defTabSz="914366">
              <a:defRPr/>
            </a:pPr>
            <a:endParaRPr kumimoji="1" lang="en-US" altLang="ja-JP" dirty="0"/>
          </a:p>
          <a:p>
            <a:pPr defTabSz="914366">
              <a:defRPr/>
            </a:pPr>
            <a:endParaRPr kumimoji="1"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14</a:t>
            </a:fld>
            <a:endParaRPr kumimoji="1" lang="ja-JP" altLang="en-US"/>
          </a:p>
        </p:txBody>
      </p:sp>
    </p:spTree>
    <p:extLst>
      <p:ext uri="{BB962C8B-B14F-4D97-AF65-F5344CB8AC3E}">
        <p14:creationId xmlns:p14="http://schemas.microsoft.com/office/powerpoint/2010/main" val="41343055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各段階で得た情報をもとに先ほど紹介した作成物に変更を加えていった。</a:t>
            </a:r>
            <a:endParaRPr kumimoji="1" lang="en-US" altLang="ja-JP" dirty="0"/>
          </a:p>
          <a:p>
            <a:r>
              <a:rPr kumimoji="1" lang="ja-JP" altLang="en-US" dirty="0"/>
              <a:t>提供されていた情報からは実験を想定して研究の実施責任者に確認を行っていたが、あくまで想定の範囲を出ていなかった。</a:t>
            </a:r>
            <a:endParaRPr kumimoji="1" lang="en-US" altLang="ja-JP" dirty="0"/>
          </a:p>
          <a:p>
            <a:endParaRPr kumimoji="1" lang="en-US" altLang="ja-JP" dirty="0"/>
          </a:p>
          <a:p>
            <a:r>
              <a:rPr kumimoji="1" lang="ja-JP" altLang="en-US" dirty="0"/>
              <a:t>実験会場や被験者を観察することで提供されていた情報では想定しきれていなかった情報を得ることができた。</a:t>
            </a:r>
            <a:endParaRPr kumimoji="1" lang="en-US" altLang="ja-JP" dirty="0"/>
          </a:p>
          <a:p>
            <a:endParaRPr kumimoji="1" lang="en-US" altLang="ja-JP" dirty="0"/>
          </a:p>
          <a:p>
            <a:r>
              <a:rPr kumimoji="1" lang="ja-JP" altLang="en-US" dirty="0"/>
              <a:t>これらの追加のインプット情報によって資料の変化や追加をしたことで現地で得た情報を利用者用情報に取り込むことが重要であると認識していった。</a:t>
            </a:r>
            <a:endParaRPr kumimoji="1" lang="en-US" altLang="ja-JP" dirty="0"/>
          </a:p>
          <a:p>
            <a:endParaRPr kumimoji="1" lang="en-US" altLang="ja-JP" dirty="0"/>
          </a:p>
          <a:p>
            <a:r>
              <a:rPr kumimoji="1" lang="ja-JP" altLang="en-US" dirty="0"/>
              <a:t>ここでは先ほど紹介した作成物の差分について紹介する。</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15</a:t>
            </a:fld>
            <a:endParaRPr kumimoji="1" lang="ja-JP" altLang="en-US"/>
          </a:p>
        </p:txBody>
      </p:sp>
    </p:spTree>
    <p:extLst>
      <p:ext uri="{BB962C8B-B14F-4D97-AF65-F5344CB8AC3E}">
        <p14:creationId xmlns:p14="http://schemas.microsoft.com/office/powerpoint/2010/main" val="872106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変化した内容は実験を実施する際に有用と判断したものを追加、用意したが必要なかったものを削除した。</a:t>
            </a:r>
            <a:endParaRPr kumimoji="1" lang="en-US" altLang="ja-JP" dirty="0"/>
          </a:p>
          <a:p>
            <a:r>
              <a:rPr kumimoji="1" lang="ja-JP" altLang="en-US" dirty="0"/>
              <a:t>レジャーシートは実験環境には靴で入れる状況で実験を実施する際に膝立ちになるだろうと考え、衣服が汚れるのを防ぐために追加。</a:t>
            </a:r>
            <a:endParaRPr kumimoji="1" lang="en-US" altLang="ja-JP" dirty="0"/>
          </a:p>
          <a:p>
            <a:r>
              <a:rPr kumimoji="1" lang="ja-JP" altLang="en-US" dirty="0"/>
              <a:t>スリッパもレジャーシートを引いたことで履き替える被験者がいると考えて追加していたが使用しなかったため削除した。</a:t>
            </a:r>
            <a:endParaRPr kumimoji="1" lang="en-US" altLang="ja-JP" dirty="0"/>
          </a:p>
          <a:p>
            <a:r>
              <a:rPr kumimoji="1" lang="ja-JP" altLang="en-US" dirty="0"/>
              <a:t>クッションは実験運営で医療機器を装着した患者役が並べた椅子の上に横になるため、用意すると楽になると考えたが１回５分程度で実験がり、不要だったため削除した。</a:t>
            </a:r>
            <a:endParaRPr kumimoji="1" lang="en-US" altLang="ja-JP" dirty="0"/>
          </a:p>
          <a:p>
            <a:endParaRPr kumimoji="1" lang="en-US" altLang="ja-JP" dirty="0"/>
          </a:p>
          <a:p>
            <a:r>
              <a:rPr kumimoji="1" lang="ja-JP" altLang="en-US" dirty="0"/>
              <a:t>今回の実験では医療機器の操作とのことで操作に迷ったり、忘れて被験者</a:t>
            </a:r>
            <a:r>
              <a:rPr kumimoji="1" lang="en-US" altLang="ja-JP" dirty="0"/>
              <a:t>1</a:t>
            </a:r>
            <a:r>
              <a:rPr kumimoji="1" lang="ja-JP" altLang="en-US" dirty="0"/>
              <a:t>人当たりの実験にかかる時間が多くなると考えていたが、想定以上に手順をこなしていく被験者が多かった。</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16</a:t>
            </a:fld>
            <a:endParaRPr kumimoji="1" lang="ja-JP" altLang="en-US"/>
          </a:p>
        </p:txBody>
      </p:sp>
    </p:spTree>
    <p:extLst>
      <p:ext uri="{BB962C8B-B14F-4D97-AF65-F5344CB8AC3E}">
        <p14:creationId xmlns:p14="http://schemas.microsoft.com/office/powerpoint/2010/main" val="1564187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使用する部屋に関しては機器の操作と実験を行うスペースが十分に取れること、配備されていた備品を配置した際に、コンセントのような設備が実験環境を構築した際に無理なく使用できることから、２部屋を使い実施するシナリオから１部屋で実施するように変更した。</a:t>
            </a:r>
            <a:endParaRPr kumimoji="1" lang="en-US" altLang="ja-JP" dirty="0"/>
          </a:p>
          <a:p>
            <a:endParaRPr kumimoji="1" lang="en-US" altLang="ja-JP" dirty="0"/>
          </a:p>
          <a:p>
            <a:r>
              <a:rPr kumimoji="1" lang="ja-JP" altLang="en-US" dirty="0"/>
              <a:t>事前情報で実験会場の広さ教えていただいたが、備品の配置や運び出しが可能なのかまでは分からなかったため、</a:t>
            </a:r>
            <a:r>
              <a:rPr kumimoji="1" lang="en-US" altLang="ja-JP" dirty="0"/>
              <a:t>2</a:t>
            </a:r>
            <a:r>
              <a:rPr kumimoji="1" lang="ja-JP" altLang="en-US" dirty="0"/>
              <a:t>部屋で</a:t>
            </a:r>
            <a:endParaRPr kumimoji="1" lang="en-US" altLang="ja-JP" dirty="0"/>
          </a:p>
          <a:p>
            <a:endParaRPr kumimoji="1" lang="en-US" altLang="ja-JP" dirty="0"/>
          </a:p>
          <a:p>
            <a:pPr defTabSz="914366">
              <a:defRPr/>
            </a:pPr>
            <a:r>
              <a:rPr kumimoji="1" lang="ja-JP" altLang="en-US" dirty="0"/>
              <a:t>そのため本実験の途中であるが、実験環境を操作前に再現し、実施できるかの確認と体調の変化や不安を感じた場合は無理をせず、中断するように被験者へ伝えた。</a:t>
            </a:r>
            <a:endParaRPr kumimoji="1" lang="en-US" altLang="ja-JP" dirty="0"/>
          </a:p>
          <a:p>
            <a:pPr defTabSz="914366">
              <a:defRPr/>
            </a:pPr>
            <a:endParaRPr kumimoji="1" lang="en-US" altLang="ja-JP" dirty="0"/>
          </a:p>
          <a:p>
            <a:pPr defTabSz="914366">
              <a:defRPr/>
            </a:pPr>
            <a:r>
              <a:rPr kumimoji="1" lang="ja-JP" altLang="en-US" dirty="0"/>
              <a:t>本来であれば本実験中に被験者への対応を変更すると、取得するデータに影響が出る可能性があるが、研究の実施責任者へ報告、相談のうえで、変更した。</a:t>
            </a:r>
            <a:endParaRPr kumimoji="1" lang="en-US" altLang="ja-JP" dirty="0"/>
          </a:p>
          <a:p>
            <a:pPr defTabSz="914366">
              <a:defRPr/>
            </a:pPr>
            <a:endParaRPr kumimoji="1" lang="en-US" altLang="ja-JP" dirty="0"/>
          </a:p>
          <a:p>
            <a:pPr defTabSz="914366">
              <a:defRPr/>
            </a:pPr>
            <a:endParaRPr kumimoji="1" lang="ja-JP" altLang="en-US"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17</a:t>
            </a:fld>
            <a:endParaRPr kumimoji="1" lang="ja-JP" altLang="en-US"/>
          </a:p>
        </p:txBody>
      </p:sp>
    </p:spTree>
    <p:extLst>
      <p:ext uri="{BB962C8B-B14F-4D97-AF65-F5344CB8AC3E}">
        <p14:creationId xmlns:p14="http://schemas.microsoft.com/office/powerpoint/2010/main" val="23622753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実験環境の事前確認にて左のように部屋の大きさや移動ができない備品は配置した状態で、使用可能な備品と移動可能な備品は数量を記録しておき、予備実験の際に右のように備品や準備した機材・物品を配置した。</a:t>
            </a:r>
            <a:endParaRPr kumimoji="1" lang="en-US" altLang="ja-JP" dirty="0"/>
          </a:p>
          <a:p>
            <a:r>
              <a:rPr kumimoji="1" lang="ja-JP" altLang="en-US" dirty="0"/>
              <a:t>予備実験で実験の実施が可能と判断し、本実験で同じ環境を構築できるように壁からの距離を計測し、記録した。</a:t>
            </a:r>
            <a:endParaRPr kumimoji="1" lang="en-US" altLang="ja-JP" dirty="0"/>
          </a:p>
          <a:p>
            <a:endParaRPr kumimoji="1" lang="en-US" altLang="ja-JP" dirty="0"/>
          </a:p>
          <a:p>
            <a:r>
              <a:rPr kumimoji="1" lang="ja-JP" altLang="en-US" dirty="0"/>
              <a:t>実験では毎回位置を計測して実験開始の環境を整えることは手間になるため、養生テープでバミリをして配置する位置を決めていた。</a:t>
            </a:r>
            <a:endParaRPr kumimoji="1" lang="en-US" altLang="ja-JP" dirty="0"/>
          </a:p>
          <a:p>
            <a:r>
              <a:rPr kumimoji="1" lang="ja-JP" altLang="en-US" dirty="0"/>
              <a:t>シートも椅子の下において動かないようにして</a:t>
            </a:r>
            <a:r>
              <a:rPr kumimoji="1" lang="ja-JP" altLang="en-US"/>
              <a:t>手間を</a:t>
            </a:r>
            <a:endParaRPr kumimoji="1" lang="en-US" altLang="ja-JP" dirty="0"/>
          </a:p>
          <a:p>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18</a:t>
            </a:fld>
            <a:endParaRPr kumimoji="1" lang="ja-JP" altLang="en-US"/>
          </a:p>
        </p:txBody>
      </p:sp>
    </p:spTree>
    <p:extLst>
      <p:ext uri="{BB962C8B-B14F-4D97-AF65-F5344CB8AC3E}">
        <p14:creationId xmlns:p14="http://schemas.microsoft.com/office/powerpoint/2010/main" val="28118999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著者も出張などで、やることは事前にインプットされており、準備もするが、現場に行った際に、何らかの物品などを用意しておけば良かったと思ったことや、あったら便利だなと思ったことがある。</a:t>
            </a:r>
            <a:endParaRPr kumimoji="1" lang="en-US" altLang="ja-JP" dirty="0"/>
          </a:p>
          <a:p>
            <a:endParaRPr kumimoji="1" lang="en-US" altLang="ja-JP" dirty="0"/>
          </a:p>
          <a:p>
            <a:r>
              <a:rPr kumimoji="1" lang="ja-JP" altLang="en-US" dirty="0"/>
              <a:t>日々の業務でも、あると効率が上がるため、私物を利用しているようなケースを見たことがある。</a:t>
            </a:r>
            <a:endParaRPr kumimoji="1" lang="en-US" altLang="ja-JP" dirty="0"/>
          </a:p>
          <a:p>
            <a:endParaRPr kumimoji="1" lang="en-US" altLang="ja-JP" dirty="0"/>
          </a:p>
          <a:p>
            <a:r>
              <a:rPr kumimoji="1" lang="ja-JP" altLang="en-US" dirty="0"/>
              <a:t>これらは現場での判断を基にした行動であり、現場での判断は現地での観察を基に得ることができる情報である。</a:t>
            </a:r>
            <a:endParaRPr kumimoji="1" lang="en-US" altLang="ja-JP" dirty="0"/>
          </a:p>
          <a:p>
            <a:r>
              <a:rPr kumimoji="1" lang="ja-JP" altLang="en-US" dirty="0"/>
              <a:t>これらは仕様情報や変更情報では得ることが困難であり、間接的に取得することも困難である。</a:t>
            </a:r>
            <a:endParaRPr kumimoji="1" lang="en-US" altLang="ja-JP" dirty="0"/>
          </a:p>
          <a:p>
            <a:endParaRPr kumimoji="1" lang="en-US" altLang="ja-JP" dirty="0"/>
          </a:p>
          <a:p>
            <a:r>
              <a:rPr kumimoji="1" lang="ja-JP" altLang="en-US" dirty="0"/>
              <a:t>このような現場で得た情報を利用者用情報へ反映するために現場の環境を観察する必要があると考えている。</a:t>
            </a:r>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19</a:t>
            </a:fld>
            <a:endParaRPr kumimoji="1" lang="ja-JP" altLang="en-US"/>
          </a:p>
        </p:txBody>
      </p:sp>
    </p:spTree>
    <p:extLst>
      <p:ext uri="{BB962C8B-B14F-4D97-AF65-F5344CB8AC3E}">
        <p14:creationId xmlns:p14="http://schemas.microsoft.com/office/powerpoint/2010/main" val="553389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実験では提供した動画の教材にそって被験者が行動すると考えていたが、プレ実験の際に協力頂いた被験者が機器操作に抵抗感が無かったため経験や知識についての確認をしたところ救急救命に関する講習や訓練の経験があった。</a:t>
            </a:r>
            <a:endParaRPr kumimoji="1" lang="en-US" altLang="ja-JP" dirty="0"/>
          </a:p>
          <a:p>
            <a:r>
              <a:rPr kumimoji="1" lang="ja-JP" altLang="en-US" dirty="0"/>
              <a:t>被験者は身に着けていた知識や経験を無意識のうちに行動へ反させていることが分かった。</a:t>
            </a:r>
            <a:endParaRPr kumimoji="1" lang="en-US" altLang="ja-JP" dirty="0"/>
          </a:p>
          <a:p>
            <a:endParaRPr kumimoji="1" lang="en-US" altLang="ja-JP" dirty="0"/>
          </a:p>
          <a:p>
            <a:r>
              <a:rPr kumimoji="1" lang="ja-JP" altLang="en-US" dirty="0"/>
              <a:t>現場では起こっている課題や事象に対して利用者が判断し、行動をしている。この判断と行動は持っている知識や経験によって変化することを実験で観察できた。</a:t>
            </a:r>
            <a:endParaRPr kumimoji="1" lang="en-US" altLang="ja-JP" dirty="0"/>
          </a:p>
          <a:p>
            <a:r>
              <a:rPr kumimoji="1" lang="ja-JP" altLang="en-US" dirty="0"/>
              <a:t>利用者用情報への取り込みでは現場の利用者の経験や知識を考慮しないと提供した情報に過不足が生じる可能性がある。</a:t>
            </a:r>
            <a:endParaRPr kumimoji="1" lang="en-US" altLang="ja-JP" dirty="0"/>
          </a:p>
          <a:p>
            <a:r>
              <a:rPr kumimoji="1" lang="ja-JP" altLang="en-US" dirty="0"/>
              <a:t>利用者の経験や知識を考慮して提供する内容を検討することが重要と認識した。</a:t>
            </a:r>
            <a:endParaRPr kumimoji="1" lang="en-US" altLang="ja-JP" dirty="0"/>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20</a:t>
            </a:fld>
            <a:endParaRPr kumimoji="1" lang="ja-JP" altLang="en-US"/>
          </a:p>
        </p:txBody>
      </p:sp>
    </p:spTree>
    <p:extLst>
      <p:ext uri="{BB962C8B-B14F-4D97-AF65-F5344CB8AC3E}">
        <p14:creationId xmlns:p14="http://schemas.microsoft.com/office/powerpoint/2010/main" val="25737241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pPr defTabSz="914366">
              <a:defRPr/>
            </a:pPr>
            <a:r>
              <a:rPr kumimoji="1" lang="ja-JP" altLang="en-US" dirty="0"/>
              <a:t>研究計画でも被験者への負担について触れていた、</a:t>
            </a:r>
            <a:r>
              <a:rPr lang="ja-JP" altLang="en-US" dirty="0"/>
              <a:t>手順を覚えることへの認知的負担、手順を忘れないように継続的に学習を行う心理的負担を想定していた。</a:t>
            </a:r>
            <a:endParaRPr kumimoji="1" lang="en-US" altLang="ja-JP" dirty="0"/>
          </a:p>
          <a:p>
            <a:pPr defTabSz="914366">
              <a:defRPr/>
            </a:pPr>
            <a:endParaRPr kumimoji="1" lang="en-US" altLang="ja-JP" dirty="0"/>
          </a:p>
          <a:p>
            <a:pPr defTabSz="914366">
              <a:defRPr/>
            </a:pPr>
            <a:r>
              <a:rPr kumimoji="1" lang="ja-JP" altLang="en-US" dirty="0"/>
              <a:t>実験では</a:t>
            </a:r>
            <a:r>
              <a:rPr lang="ja-JP" altLang="en-US" dirty="0"/>
              <a:t>普段とは異なる環境や実験という特殊な状況が影響し、被験者の中に体調不良を訴える方かいた。</a:t>
            </a:r>
            <a:endParaRPr lang="en-US" altLang="ja-JP" dirty="0"/>
          </a:p>
          <a:p>
            <a:pPr defTabSz="914366">
              <a:defRPr/>
            </a:pPr>
            <a:endParaRPr kumimoji="1" lang="en-US" altLang="ja-JP" dirty="0"/>
          </a:p>
          <a:p>
            <a:pPr defTabSz="914366">
              <a:defRPr/>
            </a:pPr>
            <a:r>
              <a:rPr kumimoji="1" lang="ja-JP" altLang="en-US" dirty="0"/>
              <a:t>例えば、強い光が苦手、大きな音が苦手といった外部からの刺激に弱い方がいることは認識していたが、リハーサルで社内のメンバー、プレ実験で協力頂いた方を被験者として実験を模擬的に運営していた際には発生していなかったため想定外の事態であった。</a:t>
            </a:r>
            <a:endParaRPr kumimoji="1" lang="en-US" altLang="ja-JP" dirty="0"/>
          </a:p>
        </p:txBody>
      </p:sp>
      <p:sp>
        <p:nvSpPr>
          <p:cNvPr id="4" name="日付プレースホルダー 3"/>
          <p:cNvSpPr>
            <a:spLocks noGrp="1"/>
          </p:cNvSpPr>
          <p:nvPr>
            <p:ph type="dt" idx="1"/>
          </p:nvPr>
        </p:nvSpPr>
        <p:spPr/>
        <p:txBody>
          <a:bodyPr/>
          <a:lstStyle/>
          <a:p>
            <a:r>
              <a:rPr kumimoji="1" lang="en-US" altLang="ja-JP"/>
              <a:t>2018/07/04</a:t>
            </a:r>
            <a:endParaRPr kumimoji="1" lang="ja-JP" altLang="en-US" dirty="0"/>
          </a:p>
        </p:txBody>
      </p:sp>
      <p:sp>
        <p:nvSpPr>
          <p:cNvPr id="5" name="スライド番号プレースホルダー 4"/>
          <p:cNvSpPr>
            <a:spLocks noGrp="1"/>
          </p:cNvSpPr>
          <p:nvPr>
            <p:ph type="sldNum" sz="quarter" idx="5"/>
          </p:nvPr>
        </p:nvSpPr>
        <p:spPr/>
        <p:txBody>
          <a:bodyPr/>
          <a:lstStyle/>
          <a:p>
            <a:fld id="{1890778A-83DA-46E2-AE08-24160B30F7B4}" type="slidenum">
              <a:rPr kumimoji="1" lang="ja-JP" altLang="en-US" smtClean="0"/>
              <a:pPr/>
              <a:t>21</a:t>
            </a:fld>
            <a:endParaRPr kumimoji="1" lang="ja-JP" altLang="en-US" dirty="0"/>
          </a:p>
        </p:txBody>
      </p:sp>
    </p:spTree>
    <p:extLst>
      <p:ext uri="{BB962C8B-B14F-4D97-AF65-F5344CB8AC3E}">
        <p14:creationId xmlns:p14="http://schemas.microsoft.com/office/powerpoint/2010/main" val="36808463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kumimoji="1" lang="ja-JP" altLang="en-US" dirty="0"/>
              <a:t>実験協力前まではでも、「相手視点」に立って作成した情報を見返し、誤解や分かりにくい部分が無いか確認したり、こうすると見やすい、こんな情報が必要ではないかと考えて業務に取り組んできた。</a:t>
            </a:r>
            <a:endParaRPr kumimoji="1" lang="en-US" altLang="ja-JP" dirty="0"/>
          </a:p>
          <a:p>
            <a:r>
              <a:rPr kumimoji="1" lang="ja-JP" altLang="en-US" dirty="0"/>
              <a:t>研修の際にも似たような指摘を頂いたこともあった。</a:t>
            </a:r>
            <a:endParaRPr kumimoji="1" lang="en-US" altLang="ja-JP" dirty="0"/>
          </a:p>
          <a:p>
            <a:endParaRPr kumimoji="1" lang="en-US" altLang="ja-JP" dirty="0"/>
          </a:p>
          <a:p>
            <a:r>
              <a:rPr kumimoji="1" lang="ja-JP" altLang="en-US" dirty="0"/>
              <a:t>この実験に協力したことで考えは変わり、今までの取り組みはテクニカルコミュニケーターとして大切な要素であることは今も変わらないが、情報を提供した相手が情報を受け取ってどのような反応をしているかは知らない。</a:t>
            </a:r>
            <a:endParaRPr kumimoji="1" lang="en-US" altLang="ja-JP" dirty="0"/>
          </a:p>
          <a:p>
            <a:r>
              <a:rPr kumimoji="1" lang="ja-JP" altLang="en-US" dirty="0"/>
              <a:t>分かりやすいと満足してくれる方がいる一方で、分かりにくいと不満を感じている方がいても不思議ではない。</a:t>
            </a:r>
            <a:endParaRPr kumimoji="1" lang="en-US" altLang="ja-JP" dirty="0"/>
          </a:p>
          <a:p>
            <a:r>
              <a:rPr kumimoji="1" lang="ja-JP" altLang="en-US" dirty="0"/>
              <a:t>この状態では、「分かりやすいと思っていると」情報を提供している状態ではないかと感じた。</a:t>
            </a:r>
            <a:endParaRPr kumimoji="1" lang="en-US" altLang="ja-JP" dirty="0"/>
          </a:p>
          <a:p>
            <a:endParaRPr kumimoji="1" lang="en-US" altLang="ja-JP" dirty="0"/>
          </a:p>
          <a:p>
            <a:r>
              <a:rPr kumimoji="1" lang="ja-JP" altLang="en-US" dirty="0"/>
              <a:t>このことからテクニカルコミュニケーターは製品やサービスだけでなく現場で利用者用情報を使っている方々の両方と向き合わなくてはいけないと強く認識した。</a:t>
            </a:r>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22</a:t>
            </a:fld>
            <a:endParaRPr kumimoji="1" lang="ja-JP" altLang="en-US"/>
          </a:p>
        </p:txBody>
      </p:sp>
    </p:spTree>
    <p:extLst>
      <p:ext uri="{BB962C8B-B14F-4D97-AF65-F5344CB8AC3E}">
        <p14:creationId xmlns:p14="http://schemas.microsoft.com/office/powerpoint/2010/main" val="3581161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73113" y="762000"/>
            <a:ext cx="5553075" cy="3844925"/>
          </a:xfrm>
        </p:spPr>
      </p:sp>
      <p:sp>
        <p:nvSpPr>
          <p:cNvPr id="3" name="ノート プレースホルダー 2"/>
          <p:cNvSpPr>
            <a:spLocks noGrp="1"/>
          </p:cNvSpPr>
          <p:nvPr>
            <p:ph type="body" idx="1"/>
          </p:nvPr>
        </p:nvSpPr>
        <p:spPr/>
        <p:txBody>
          <a:bodyPr/>
          <a:lstStyle/>
          <a:p>
            <a:r>
              <a:rPr lang="ja-JP" altLang="en-US" dirty="0"/>
              <a:t>製品やサービスの利用現場を知ることはテクニカルコミュニケーターにとって重要なインプットとなる、という言葉は業務の必須知識として受け止めていた。</a:t>
            </a:r>
            <a:endParaRPr lang="en-US" altLang="ja-JP" dirty="0"/>
          </a:p>
          <a:p>
            <a:endParaRPr lang="en-US" altLang="ja-JP" dirty="0"/>
          </a:p>
          <a:p>
            <a:r>
              <a:rPr lang="ja-JP" altLang="en-US" dirty="0"/>
              <a:t>しかし、これは自分自身がこれまでに経験と知識の範囲の中で仮定しており、そこに無い要素は検討対象に含められていなかった。</a:t>
            </a:r>
            <a:endParaRPr lang="en-US" altLang="ja-JP" dirty="0"/>
          </a:p>
          <a:p>
            <a:endParaRPr lang="en-US" altLang="ja-JP" dirty="0"/>
          </a:p>
          <a:p>
            <a:r>
              <a:rPr lang="ja-JP" altLang="en-US" dirty="0"/>
              <a:t>実験では事前に提供されていた情報の中に言語化されていない要素が多く含まれていた。</a:t>
            </a:r>
            <a:endParaRPr lang="en-US" altLang="ja-JP" dirty="0"/>
          </a:p>
          <a:p>
            <a:r>
              <a:rPr lang="ja-JP" altLang="en-US" dirty="0"/>
              <a:t>被験者の判断や行動、知識や経験がこれにあたる要素である。</a:t>
            </a:r>
            <a:endParaRPr lang="en-US" altLang="ja-JP" dirty="0"/>
          </a:p>
          <a:p>
            <a:r>
              <a:rPr lang="ja-JP" altLang="en-US" dirty="0"/>
              <a:t>これらの言語化されていない要素すべてを言語化し伝えることは現実的ではないがそのような要素が存在することを認識しておくことで、現場では運用期間が経過したことで生じる事象の見方に影響が及ぶのではないかと考えている。</a:t>
            </a:r>
            <a:endParaRPr lang="en-US" altLang="ja-JP" dirty="0"/>
          </a:p>
          <a:p>
            <a:endParaRPr lang="en-US" altLang="ja-JP" dirty="0"/>
          </a:p>
          <a:p>
            <a:r>
              <a:rPr lang="ja-JP" altLang="en-US" dirty="0"/>
              <a:t>実験のように事前に取得するデータを決めて評価することで得たデータ</a:t>
            </a:r>
            <a:endParaRPr lang="en-US" altLang="ja-JP" dirty="0"/>
          </a:p>
          <a:p>
            <a:r>
              <a:rPr lang="ja-JP" altLang="en-US" dirty="0"/>
              <a:t>現場での判断や利用者の知識のような要素がもととなりえたデータ</a:t>
            </a:r>
            <a:endParaRPr lang="en-US" altLang="ja-JP" dirty="0"/>
          </a:p>
          <a:p>
            <a:r>
              <a:rPr kumimoji="1" lang="ja-JP" altLang="en-US" dirty="0"/>
              <a:t>これらをもって利用現場のデータを分析した結果と向き合う必要があるのではないかと考える</a:t>
            </a:r>
            <a:endParaRPr kumimoji="1" lang="en-US" altLang="ja-JP" dirty="0"/>
          </a:p>
          <a:p>
            <a:endParaRPr kumimoji="1" lang="en-US" altLang="ja-JP" dirty="0"/>
          </a:p>
          <a:p>
            <a:r>
              <a:rPr kumimoji="1" lang="ja-JP" altLang="en-US" dirty="0"/>
              <a:t>事前にどのようなデータを取得するのかを決めてデータを収集するのに加えて、現場の利用者の行動を観察して行動に至るまでの判断や知識のデータを収集して分析した結果と向き合う必要があると考える。</a:t>
            </a:r>
          </a:p>
        </p:txBody>
      </p:sp>
      <p:sp>
        <p:nvSpPr>
          <p:cNvPr id="4" name="スライド番号プレースホルダー 3"/>
          <p:cNvSpPr>
            <a:spLocks noGrp="1"/>
          </p:cNvSpPr>
          <p:nvPr>
            <p:ph type="sldNum" sz="quarter" idx="5"/>
          </p:nvPr>
        </p:nvSpPr>
        <p:spPr/>
        <p:txBody>
          <a:bodyPr/>
          <a:lstStyle/>
          <a:p>
            <a:fld id="{4A379D6E-4159-41E5-A7C5-AEA44BAA8B02}" type="slidenum">
              <a:rPr kumimoji="1" lang="ja-JP" altLang="en-US" smtClean="0"/>
              <a:t>23</a:t>
            </a:fld>
            <a:endParaRPr kumimoji="1" lang="ja-JP" altLang="en-US"/>
          </a:p>
        </p:txBody>
      </p:sp>
    </p:spTree>
    <p:extLst>
      <p:ext uri="{BB962C8B-B14F-4D97-AF65-F5344CB8AC3E}">
        <p14:creationId xmlns:p14="http://schemas.microsoft.com/office/powerpoint/2010/main" val="3710362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709931" y="4857187"/>
            <a:ext cx="5679440" cy="4609844"/>
          </a:xfrm>
        </p:spPr>
        <p:txBody>
          <a:bodyPr/>
          <a:lstStyle/>
          <a:p>
            <a:r>
              <a:rPr lang="ja-JP" altLang="en-US" dirty="0"/>
              <a:t>この事例研究では、被験者を対象としたデータ取得を目的とする実験への参加・運営協力を通じて、テクニカルコミュニケーターにとっての現場データの在り方を改めて考察することができた。 </a:t>
            </a:r>
          </a:p>
          <a:p>
            <a:endParaRPr lang="en-US" altLang="ja-JP" dirty="0"/>
          </a:p>
          <a:p>
            <a:r>
              <a:rPr lang="ja-JP" altLang="en-US" dirty="0"/>
              <a:t>実験の準備段階では、提供された情報をもとに正確に、効率的に実験を進行することを意識して取り組んでいたが、実験の準備を進めていく中で、事前に与えられた情報だけでは把握することのできない人の行動や反応、経験、知識、環境との関係などの存在を無視できないことを強く感じたことをきっかけに、自身の考え方を大きく変化した。</a:t>
            </a:r>
            <a:endParaRPr lang="en-US" altLang="ja-JP" dirty="0"/>
          </a:p>
          <a:p>
            <a:endParaRPr lang="en-US" altLang="ja-JP" dirty="0"/>
          </a:p>
          <a:p>
            <a:r>
              <a:rPr lang="ja-JP" altLang="en-US" dirty="0"/>
              <a:t>テクニカルコミュニケーターとしての作業においても、提供された情報を正確かつ効率的に利用者用情報へ反映するかだけではなく、利用する人と、その人を取り巻く環境や条件まで含めてとらえていく必要があると認識できた。</a:t>
            </a:r>
            <a:endParaRPr lang="en-US" altLang="ja-JP" dirty="0"/>
          </a:p>
          <a:p>
            <a:endParaRPr lang="en-US" altLang="ja-JP" dirty="0"/>
          </a:p>
          <a:p>
            <a:r>
              <a:rPr lang="ja-JP" altLang="en-US" dirty="0"/>
              <a:t>現場データとは単に測定・記録された数値や利用者から得られる明示的なフィードバックだけを指すものではなく、利用者の判断、経験や知識のような人を介して生じる情報もまた現場データである。</a:t>
            </a:r>
            <a:endParaRPr lang="en-US" altLang="ja-JP" dirty="0"/>
          </a:p>
          <a:p>
            <a:endParaRPr lang="en-US" altLang="ja-JP" dirty="0"/>
          </a:p>
          <a:p>
            <a:r>
              <a:rPr lang="ja-JP" altLang="en-US" dirty="0"/>
              <a:t>この経験を通じてテクニカルコミュニケーターの役割というものは「提供された情報を正確かつ分かりやすく伝える」ということに加え、「利用者が実際にどのように情報と関わり行動するのかを、自ら現場の中で体感し、その情報を利用者用情報の設計に反映する」ことも重要な役割であると考えるようになった。</a:t>
            </a:r>
            <a:endParaRPr lang="en-US" altLang="ja-JP" dirty="0"/>
          </a:p>
          <a:p>
            <a:endParaRPr lang="en-US" altLang="ja-JP" dirty="0"/>
          </a:p>
          <a:p>
            <a:r>
              <a:rPr lang="ja-JP" altLang="en-US" dirty="0"/>
              <a:t>今後は製品やサービス、人、環境、条件の相互作用によって情報が生まれる場として向き合っていきたい。</a:t>
            </a:r>
            <a:endParaRPr lang="en-US" altLang="ja-JP" dirty="0"/>
          </a:p>
          <a:p>
            <a:endParaRPr lang="en-US" altLang="ja-JP" dirty="0"/>
          </a:p>
          <a:p>
            <a:r>
              <a:rPr kumimoji="1" lang="ja-JP" altLang="en-US" sz="1200" b="0" i="0" u="none" strike="noStrike" kern="1200" baseline="0" dirty="0">
                <a:solidFill>
                  <a:schemeClr val="tx1"/>
                </a:solidFill>
                <a:latin typeface="+mn-lt"/>
                <a:ea typeface="+mn-ea"/>
                <a:cs typeface="+mn-cs"/>
              </a:rPr>
              <a:t>事前に設定した評価項目から得られるデータだけに限らず、人の判断や経験、行動、反応なども含めて現場をとらえる視点を持つことで</a:t>
            </a:r>
            <a:r>
              <a:rPr lang="ja-JP" altLang="en-US" dirty="0"/>
              <a:t>利用者用情報のさらなる改善につなげていきたい。 </a:t>
            </a:r>
            <a:endParaRPr lang="en-US" altLang="ja-JP" dirty="0"/>
          </a:p>
        </p:txBody>
      </p:sp>
      <p:sp>
        <p:nvSpPr>
          <p:cNvPr id="4" name="日付プレースホルダー 3"/>
          <p:cNvSpPr>
            <a:spLocks noGrp="1"/>
          </p:cNvSpPr>
          <p:nvPr>
            <p:ph type="dt" idx="1"/>
          </p:nvPr>
        </p:nvSpPr>
        <p:spPr/>
        <p:txBody>
          <a:bodyPr/>
          <a:lstStyle/>
          <a:p>
            <a:r>
              <a:rPr kumimoji="1" lang="en-US" altLang="ja-JP"/>
              <a:t>2018/07/04</a:t>
            </a:r>
            <a:endParaRPr kumimoji="1" lang="ja-JP" altLang="en-US" dirty="0"/>
          </a:p>
        </p:txBody>
      </p:sp>
      <p:sp>
        <p:nvSpPr>
          <p:cNvPr id="5" name="スライド番号プレースホルダー 4"/>
          <p:cNvSpPr>
            <a:spLocks noGrp="1"/>
          </p:cNvSpPr>
          <p:nvPr>
            <p:ph type="sldNum" sz="quarter" idx="5"/>
          </p:nvPr>
        </p:nvSpPr>
        <p:spPr/>
        <p:txBody>
          <a:bodyPr/>
          <a:lstStyle/>
          <a:p>
            <a:fld id="{1890778A-83DA-46E2-AE08-24160B30F7B4}" type="slidenum">
              <a:rPr kumimoji="1" lang="ja-JP" altLang="en-US" smtClean="0"/>
              <a:pPr/>
              <a:t>24</a:t>
            </a:fld>
            <a:endParaRPr kumimoji="1" lang="ja-JP" altLang="en-US" dirty="0"/>
          </a:p>
        </p:txBody>
      </p:sp>
    </p:spTree>
    <p:extLst>
      <p:ext uri="{BB962C8B-B14F-4D97-AF65-F5344CB8AC3E}">
        <p14:creationId xmlns:p14="http://schemas.microsoft.com/office/powerpoint/2010/main" val="33142199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7" name="Picture 2" descr="D:\HQ=COO6A\39a上期の取組み\ホームページリニューアル\images\headerimag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4129" r="9542" b="14129"/>
          <a:stretch/>
        </p:blipFill>
        <p:spPr bwMode="auto">
          <a:xfrm>
            <a:off x="0" y="0"/>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ctrTitle"/>
          </p:nvPr>
        </p:nvSpPr>
        <p:spPr>
          <a:xfrm>
            <a:off x="742950" y="2130433"/>
            <a:ext cx="8420100" cy="1470025"/>
          </a:xfrm>
        </p:spPr>
        <p:txBody>
          <a:bodyPr>
            <a:noAutofit/>
          </a:bodyPr>
          <a:lstStyle/>
          <a:p>
            <a:r>
              <a:rPr kumimoji="1" lang="ja-JP" altLang="en-US" dirty="0"/>
              <a:t>マスター タイトルの書式設定</a:t>
            </a:r>
          </a:p>
        </p:txBody>
      </p:sp>
      <p:sp>
        <p:nvSpPr>
          <p:cNvPr id="3" name="サブタイトル 2"/>
          <p:cNvSpPr>
            <a:spLocks noGrp="1"/>
          </p:cNvSpPr>
          <p:nvPr>
            <p:ph type="subTitle" idx="1"/>
          </p:nvPr>
        </p:nvSpPr>
        <p:spPr>
          <a:xfrm>
            <a:off x="1485900" y="3886200"/>
            <a:ext cx="6934200" cy="1752600"/>
          </a:xfrm>
        </p:spPr>
        <p:txBody>
          <a:bodyPr>
            <a:noAutofit/>
          </a:bodyPr>
          <a:lstStyle>
            <a:lvl1pPr marL="0" indent="0" algn="ctr">
              <a:buNone/>
              <a:defRPr>
                <a:solidFill>
                  <a:schemeClr val="tx1">
                    <a:tint val="75000"/>
                  </a:schemeClr>
                </a:solidFill>
              </a:defRPr>
            </a:lvl1pPr>
            <a:lvl2pPr marL="457212" indent="0" algn="ctr">
              <a:buNone/>
              <a:defRPr>
                <a:solidFill>
                  <a:schemeClr val="tx1">
                    <a:tint val="75000"/>
                  </a:schemeClr>
                </a:solidFill>
              </a:defRPr>
            </a:lvl2pPr>
            <a:lvl3pPr marL="914423" indent="0" algn="ctr">
              <a:buNone/>
              <a:defRPr>
                <a:solidFill>
                  <a:schemeClr val="tx1">
                    <a:tint val="75000"/>
                  </a:schemeClr>
                </a:solidFill>
              </a:defRPr>
            </a:lvl3pPr>
            <a:lvl4pPr marL="1371634" indent="0" algn="ctr">
              <a:buNone/>
              <a:defRPr>
                <a:solidFill>
                  <a:schemeClr val="tx1">
                    <a:tint val="75000"/>
                  </a:schemeClr>
                </a:solidFill>
              </a:defRPr>
            </a:lvl4pPr>
            <a:lvl5pPr marL="1828846" indent="0" algn="ctr">
              <a:buNone/>
              <a:defRPr>
                <a:solidFill>
                  <a:schemeClr val="tx1">
                    <a:tint val="75000"/>
                  </a:schemeClr>
                </a:solidFill>
              </a:defRPr>
            </a:lvl5pPr>
            <a:lvl6pPr marL="2286057" indent="0" algn="ctr">
              <a:buNone/>
              <a:defRPr>
                <a:solidFill>
                  <a:schemeClr val="tx1">
                    <a:tint val="75000"/>
                  </a:schemeClr>
                </a:solidFill>
              </a:defRPr>
            </a:lvl6pPr>
            <a:lvl7pPr marL="2743269" indent="0" algn="ctr">
              <a:buNone/>
              <a:defRPr>
                <a:solidFill>
                  <a:schemeClr val="tx1">
                    <a:tint val="75000"/>
                  </a:schemeClr>
                </a:solidFill>
              </a:defRPr>
            </a:lvl7pPr>
            <a:lvl8pPr marL="3200480" indent="0" algn="ctr">
              <a:buNone/>
              <a:defRPr>
                <a:solidFill>
                  <a:schemeClr val="tx1">
                    <a:tint val="75000"/>
                  </a:schemeClr>
                </a:solidFill>
              </a:defRPr>
            </a:lvl8pPr>
            <a:lvl9pPr marL="3657691" indent="0" algn="ctr">
              <a:buNone/>
              <a:defRPr>
                <a:solidFill>
                  <a:schemeClr val="tx1">
                    <a:tint val="75000"/>
                  </a:schemeClr>
                </a:solidFill>
              </a:defRPr>
            </a:lvl9pPr>
          </a:lstStyle>
          <a:p>
            <a:r>
              <a:rPr kumimoji="1" lang="ja-JP" altLang="en-US" dirty="0"/>
              <a:t>マスター サブタイトルの書式設定</a:t>
            </a:r>
          </a:p>
        </p:txBody>
      </p:sp>
      <p:sp>
        <p:nvSpPr>
          <p:cNvPr id="4" name="日付プレースホルダー 3"/>
          <p:cNvSpPr>
            <a:spLocks noGrp="1"/>
          </p:cNvSpPr>
          <p:nvPr>
            <p:ph type="dt" sz="half" idx="10"/>
          </p:nvPr>
        </p:nvSpPr>
        <p:spPr/>
        <p:txBody>
          <a:bodyPr/>
          <a:lstStyle/>
          <a:p>
            <a:r>
              <a:rPr kumimoji="1" lang="en-US" altLang="ja-JP"/>
              <a:t>2026/8/25</a:t>
            </a:r>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a:t>Information System Engineering Inc.</a:t>
            </a:r>
            <a:endParaRPr kumimoji="1" lang="ja-JP" altLang="en-US" dirty="0"/>
          </a:p>
        </p:txBody>
      </p:sp>
      <p:sp>
        <p:nvSpPr>
          <p:cNvPr id="6" name="スライド番号プレースホルダー 5"/>
          <p:cNvSpPr>
            <a:spLocks noGrp="1"/>
          </p:cNvSpPr>
          <p:nvPr>
            <p:ph type="sldNum" sz="quarter" idx="12"/>
          </p:nvPr>
        </p:nvSpPr>
        <p:spPr/>
        <p:txBody>
          <a:bodyPr/>
          <a:lstStyle/>
          <a:p>
            <a:fld id="{C95F8231-DC82-4E41-A9E8-D8D2340C5204}" type="slidenum">
              <a:rPr kumimoji="1" lang="ja-JP" altLang="en-US" smtClean="0"/>
              <a:pPr/>
              <a:t>‹#›</a:t>
            </a:fld>
            <a:endParaRPr kumimoji="1" lang="ja-JP" altLang="en-US" dirty="0"/>
          </a:p>
        </p:txBody>
      </p:sp>
      <p:pic>
        <p:nvPicPr>
          <p:cNvPr id="9" name="図 8">
            <a:extLst>
              <a:ext uri="{FF2B5EF4-FFF2-40B4-BE49-F238E27FC236}">
                <a16:creationId xmlns:a16="http://schemas.microsoft.com/office/drawing/2014/main" id="{4FBCBC57-FD62-4E6C-9563-A63CAD79ED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15376" y="94190"/>
            <a:ext cx="1782000" cy="198138"/>
          </a:xfrm>
          <a:prstGeom prst="rect">
            <a:avLst/>
          </a:prstGeom>
        </p:spPr>
      </p:pic>
    </p:spTree>
    <p:extLst>
      <p:ext uri="{BB962C8B-B14F-4D97-AF65-F5344CB8AC3E}">
        <p14:creationId xmlns:p14="http://schemas.microsoft.com/office/powerpoint/2010/main" val="3927252503"/>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7" name="Picture 2" descr="D:\HQ=COO6A\39a上期の取組み\ホームページリニューアル\images\headerimag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5565" t="2587" r="19646" b="24526"/>
          <a:stretch/>
        </p:blipFill>
        <p:spPr bwMode="auto">
          <a:xfrm>
            <a:off x="0" y="1"/>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a:xfrm>
            <a:off x="495300" y="274638"/>
            <a:ext cx="8915400" cy="706090"/>
          </a:xfrm>
        </p:spPr>
        <p:txBody>
          <a:bodyPr>
            <a:noAutofit/>
          </a:bodyPr>
          <a:lstStyle>
            <a:lvl1pPr>
              <a:defRPr sz="3000">
                <a:effectLst>
                  <a:glow rad="25400">
                    <a:schemeClr val="bg1"/>
                  </a:glow>
                </a:effectLst>
              </a:defRPr>
            </a:lvl1pPr>
          </a:lstStyle>
          <a:p>
            <a:r>
              <a:rPr kumimoji="1" lang="ja-JP" altLang="en-US"/>
              <a:t>マスター タイトルの書式設定</a:t>
            </a:r>
          </a:p>
        </p:txBody>
      </p:sp>
      <p:sp>
        <p:nvSpPr>
          <p:cNvPr id="3" name="コンテンツ プレースホルダー 2"/>
          <p:cNvSpPr>
            <a:spLocks noGrp="1"/>
          </p:cNvSpPr>
          <p:nvPr>
            <p:ph idx="1"/>
          </p:nvPr>
        </p:nvSpPr>
        <p:spPr>
          <a:xfrm>
            <a:off x="495300" y="1052736"/>
            <a:ext cx="8915400" cy="5256584"/>
          </a:xfrm>
        </p:spPr>
        <p:txBody>
          <a:bodyPr>
            <a:noAutofit/>
          </a:bodyPr>
          <a:lstStyle>
            <a:lvl1pPr marL="0" indent="0">
              <a:lnSpc>
                <a:spcPct val="120000"/>
              </a:lnSpc>
              <a:buClr>
                <a:schemeClr val="bg1">
                  <a:lumMod val="50000"/>
                </a:schemeClr>
              </a:buClr>
              <a:buSzPct val="80000"/>
              <a:buFont typeface="Wingdings" panose="05000000000000000000" pitchFamily="2" charset="2"/>
              <a:buNone/>
              <a:defRPr sz="2000"/>
            </a:lvl1pPr>
            <a:lvl2pPr marL="812820" indent="-363547">
              <a:lnSpc>
                <a:spcPct val="120000"/>
              </a:lnSpc>
              <a:spcBef>
                <a:spcPts val="600"/>
              </a:spcBef>
              <a:spcAft>
                <a:spcPts val="300"/>
              </a:spcAft>
              <a:buClr>
                <a:schemeClr val="accent6"/>
              </a:buClr>
              <a:buFont typeface="Wingdings" panose="05000000000000000000" pitchFamily="2" charset="2"/>
              <a:buChar char="è"/>
              <a:defRPr/>
            </a:lvl2pPr>
            <a:lvl3pPr>
              <a:lnSpc>
                <a:spcPct val="120000"/>
              </a:lnSpc>
              <a:spcBef>
                <a:spcPts val="600"/>
              </a:spcBef>
              <a:defRPr/>
            </a:lvl3pPr>
            <a:lvl4pPr>
              <a:lnSpc>
                <a:spcPct val="120000"/>
              </a:lnSpc>
              <a:defRPr/>
            </a:lvl4pPr>
            <a:lvl5pPr>
              <a:lnSpc>
                <a:spcPct val="120000"/>
              </a:lnSpc>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p:txBody>
          <a:bodyPr/>
          <a:lstStyle>
            <a:lvl1pPr>
              <a:defRPr>
                <a:solidFill>
                  <a:schemeClr val="tx1">
                    <a:lumMod val="75000"/>
                    <a:lumOff val="25000"/>
                  </a:schemeClr>
                </a:solidFill>
              </a:defRPr>
            </a:lvl1pPr>
          </a:lstStyle>
          <a:p>
            <a:r>
              <a:rPr lang="en-US" altLang="ja-JP"/>
              <a:t>2026/8/25</a:t>
            </a:r>
            <a:endParaRPr lang="ja-JP" altLang="en-US" dirty="0"/>
          </a:p>
        </p:txBody>
      </p:sp>
      <p:sp>
        <p:nvSpPr>
          <p:cNvPr id="5" name="フッター プレースホルダー 4"/>
          <p:cNvSpPr>
            <a:spLocks noGrp="1"/>
          </p:cNvSpPr>
          <p:nvPr>
            <p:ph type="ftr" sz="quarter" idx="11"/>
          </p:nvPr>
        </p:nvSpPr>
        <p:spPr>
          <a:xfrm>
            <a:off x="2261701" y="6492326"/>
            <a:ext cx="5382598" cy="365125"/>
          </a:xfrm>
        </p:spPr>
        <p:txBody>
          <a:bodyPr/>
          <a:lstStyle>
            <a:lvl1pPr>
              <a:defRPr>
                <a:solidFill>
                  <a:schemeClr val="tx1">
                    <a:lumMod val="75000"/>
                    <a:lumOff val="25000"/>
                  </a:schemeClr>
                </a:solidFill>
              </a:defRPr>
            </a:lvl1pPr>
          </a:lstStyle>
          <a:p>
            <a:r>
              <a:rPr lang="en-US" altLang="ja-JP"/>
              <a:t>Information System Engineering Inc.</a:t>
            </a:r>
            <a:endParaRPr lang="ja-JP" altLang="en-US" dirty="0"/>
          </a:p>
        </p:txBody>
      </p:sp>
      <p:sp>
        <p:nvSpPr>
          <p:cNvPr id="6" name="スライド番号プレースホルダー 5"/>
          <p:cNvSpPr>
            <a:spLocks noGrp="1"/>
          </p:cNvSpPr>
          <p:nvPr>
            <p:ph type="sldNum" sz="quarter" idx="12"/>
          </p:nvPr>
        </p:nvSpPr>
        <p:spPr/>
        <p:txBody>
          <a:bodyPr/>
          <a:lstStyle>
            <a:lvl1pPr>
              <a:defRPr sz="1800" b="1">
                <a:solidFill>
                  <a:schemeClr val="bg1">
                    <a:lumMod val="95000"/>
                  </a:schemeClr>
                </a:solidFill>
                <a:effectLst/>
              </a:defRPr>
            </a:lvl1pPr>
          </a:lstStyle>
          <a:p>
            <a:fld id="{C95F8231-DC82-4E41-A9E8-D8D2340C5204}" type="slidenum">
              <a:rPr lang="ja-JP" altLang="en-US" smtClean="0"/>
              <a:pPr/>
              <a:t>‹#›</a:t>
            </a:fld>
            <a:endParaRPr lang="ja-JP" altLang="en-US" dirty="0"/>
          </a:p>
        </p:txBody>
      </p:sp>
      <p:pic>
        <p:nvPicPr>
          <p:cNvPr id="10" name="図 9">
            <a:extLst>
              <a:ext uri="{FF2B5EF4-FFF2-40B4-BE49-F238E27FC236}">
                <a16:creationId xmlns:a16="http://schemas.microsoft.com/office/drawing/2014/main" id="{E9000776-AE7D-4336-9E22-439AAD1F27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915376" y="94190"/>
            <a:ext cx="1782000" cy="198138"/>
          </a:xfrm>
          <a:prstGeom prst="rect">
            <a:avLst/>
          </a:prstGeom>
        </p:spPr>
      </p:pic>
      <p:sp>
        <p:nvSpPr>
          <p:cNvPr id="9" name="正方形/長方形 8">
            <a:extLst>
              <a:ext uri="{FF2B5EF4-FFF2-40B4-BE49-F238E27FC236}">
                <a16:creationId xmlns:a16="http://schemas.microsoft.com/office/drawing/2014/main" id="{DBA2ED99-EA4E-43DB-A521-14BB2EC55155}"/>
              </a:ext>
            </a:extLst>
          </p:cNvPr>
          <p:cNvSpPr/>
          <p:nvPr userDrawn="1"/>
        </p:nvSpPr>
        <p:spPr>
          <a:xfrm>
            <a:off x="495300" y="947685"/>
            <a:ext cx="8915400" cy="72000"/>
          </a:xfrm>
          <a:prstGeom prst="rect">
            <a:avLst/>
          </a:prstGeom>
          <a:gradFill flip="none" rotWithShape="1">
            <a:gsLst>
              <a:gs pos="0">
                <a:srgbClr val="EFF090"/>
              </a:gs>
              <a:gs pos="62000">
                <a:srgbClr val="F7C26C"/>
              </a:gs>
              <a:gs pos="100000">
                <a:srgbClr val="E5570A"/>
              </a:gs>
              <a:gs pos="100000">
                <a:srgbClr val="921A3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Tree>
    <p:extLst>
      <p:ext uri="{BB962C8B-B14F-4D97-AF65-F5344CB8AC3E}">
        <p14:creationId xmlns:p14="http://schemas.microsoft.com/office/powerpoint/2010/main" val="522316937"/>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9" name="Picture 2" descr="D:\HQ=COO6A\39a上期の取組み\ホームページリニューアル\images\headerimage.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5565" t="2587" r="19646" b="24526"/>
          <a:stretch/>
        </p:blipFill>
        <p:spPr bwMode="auto">
          <a:xfrm>
            <a:off x="0" y="1"/>
            <a:ext cx="9906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プレースホルダー 2"/>
          <p:cNvSpPr>
            <a:spLocks noGrp="1"/>
          </p:cNvSpPr>
          <p:nvPr>
            <p:ph type="body" idx="1"/>
          </p:nvPr>
        </p:nvSpPr>
        <p:spPr>
          <a:xfrm>
            <a:off x="782506" y="3717039"/>
            <a:ext cx="8420100" cy="2292275"/>
          </a:xfrm>
        </p:spPr>
        <p:txBody>
          <a:bodyPr anchor="t">
            <a:noAutofit/>
          </a:bodyPr>
          <a:lstStyle>
            <a:lvl1pPr marL="0" indent="0">
              <a:lnSpc>
                <a:spcPct val="120000"/>
              </a:lnSpc>
              <a:buNone/>
              <a:defRPr sz="1800">
                <a:solidFill>
                  <a:schemeClr val="tx1"/>
                </a:solidFill>
              </a:defRPr>
            </a:lvl1pPr>
            <a:lvl2pPr marL="457212" indent="0">
              <a:buNone/>
              <a:defRPr sz="1800">
                <a:solidFill>
                  <a:schemeClr val="tx1">
                    <a:tint val="75000"/>
                  </a:schemeClr>
                </a:solidFill>
              </a:defRPr>
            </a:lvl2pPr>
            <a:lvl3pPr marL="914423" indent="0">
              <a:buNone/>
              <a:defRPr sz="1600">
                <a:solidFill>
                  <a:schemeClr val="tx1">
                    <a:tint val="75000"/>
                  </a:schemeClr>
                </a:solidFill>
              </a:defRPr>
            </a:lvl3pPr>
            <a:lvl4pPr marL="1371634" indent="0">
              <a:buNone/>
              <a:defRPr sz="1400">
                <a:solidFill>
                  <a:schemeClr val="tx1">
                    <a:tint val="75000"/>
                  </a:schemeClr>
                </a:solidFill>
              </a:defRPr>
            </a:lvl4pPr>
            <a:lvl5pPr marL="1828846" indent="0">
              <a:buNone/>
              <a:defRPr sz="1400">
                <a:solidFill>
                  <a:schemeClr val="tx1">
                    <a:tint val="75000"/>
                  </a:schemeClr>
                </a:solidFill>
              </a:defRPr>
            </a:lvl5pPr>
            <a:lvl6pPr marL="2286057" indent="0">
              <a:buNone/>
              <a:defRPr sz="1400">
                <a:solidFill>
                  <a:schemeClr val="tx1">
                    <a:tint val="75000"/>
                  </a:schemeClr>
                </a:solidFill>
              </a:defRPr>
            </a:lvl6pPr>
            <a:lvl7pPr marL="2743269" indent="0">
              <a:buNone/>
              <a:defRPr sz="1400">
                <a:solidFill>
                  <a:schemeClr val="tx1">
                    <a:tint val="75000"/>
                  </a:schemeClr>
                </a:solidFill>
              </a:defRPr>
            </a:lvl7pPr>
            <a:lvl8pPr marL="3200480" indent="0">
              <a:buNone/>
              <a:defRPr sz="1400">
                <a:solidFill>
                  <a:schemeClr val="tx1">
                    <a:tint val="75000"/>
                  </a:schemeClr>
                </a:solidFill>
              </a:defRPr>
            </a:lvl8pPr>
            <a:lvl9pPr marL="3657691" indent="0">
              <a:buNone/>
              <a:defRPr sz="1400">
                <a:solidFill>
                  <a:schemeClr val="tx1">
                    <a:tint val="75000"/>
                  </a:schemeClr>
                </a:solidFill>
              </a:defRPr>
            </a:lvl9pPr>
          </a:lstStyle>
          <a:p>
            <a:pPr lvl="0"/>
            <a:r>
              <a:rPr kumimoji="1" lang="ja-JP" altLang="en-US" dirty="0"/>
              <a:t>マスター テキストの書式設定</a:t>
            </a:r>
          </a:p>
        </p:txBody>
      </p:sp>
      <p:sp>
        <p:nvSpPr>
          <p:cNvPr id="4" name="日付プレースホルダー 3"/>
          <p:cNvSpPr>
            <a:spLocks noGrp="1"/>
          </p:cNvSpPr>
          <p:nvPr>
            <p:ph type="dt" sz="half" idx="10"/>
          </p:nvPr>
        </p:nvSpPr>
        <p:spPr/>
        <p:txBody>
          <a:bodyPr/>
          <a:lstStyle>
            <a:lvl1pPr>
              <a:defRPr>
                <a:solidFill>
                  <a:schemeClr val="tx1">
                    <a:lumMod val="75000"/>
                    <a:lumOff val="25000"/>
                  </a:schemeClr>
                </a:solidFill>
              </a:defRPr>
            </a:lvl1pPr>
          </a:lstStyle>
          <a:p>
            <a:r>
              <a:rPr lang="en-US" altLang="ja-JP"/>
              <a:t>2026/8/25</a:t>
            </a:r>
            <a:endParaRPr lang="ja-JP" altLang="en-US" dirty="0"/>
          </a:p>
        </p:txBody>
      </p:sp>
      <p:sp>
        <p:nvSpPr>
          <p:cNvPr id="5" name="フッター プレースホルダー 4"/>
          <p:cNvSpPr>
            <a:spLocks noGrp="1"/>
          </p:cNvSpPr>
          <p:nvPr>
            <p:ph type="ftr" sz="quarter" idx="11"/>
          </p:nvPr>
        </p:nvSpPr>
        <p:spPr/>
        <p:txBody>
          <a:bodyPr/>
          <a:lstStyle>
            <a:lvl1pPr>
              <a:defRPr>
                <a:solidFill>
                  <a:schemeClr val="tx1">
                    <a:lumMod val="75000"/>
                    <a:lumOff val="25000"/>
                  </a:schemeClr>
                </a:solidFill>
              </a:defRPr>
            </a:lvl1pPr>
          </a:lstStyle>
          <a:p>
            <a:r>
              <a:rPr lang="en-US" altLang="ja-JP"/>
              <a:t>Information System Engineering Inc.</a:t>
            </a:r>
            <a:endParaRPr lang="ja-JP" altLang="en-US" dirty="0"/>
          </a:p>
        </p:txBody>
      </p:sp>
      <p:sp>
        <p:nvSpPr>
          <p:cNvPr id="6" name="スライド番号プレースホルダー 5"/>
          <p:cNvSpPr>
            <a:spLocks noGrp="1"/>
          </p:cNvSpPr>
          <p:nvPr>
            <p:ph type="sldNum" sz="quarter" idx="12"/>
          </p:nvPr>
        </p:nvSpPr>
        <p:spPr/>
        <p:txBody>
          <a:bodyPr/>
          <a:lstStyle>
            <a:lvl1pPr>
              <a:defRPr sz="1800" b="1"/>
            </a:lvl1pPr>
          </a:lstStyle>
          <a:p>
            <a:fld id="{C95F8231-DC82-4E41-A9E8-D8D2340C5204}" type="slidenum">
              <a:rPr lang="ja-JP" altLang="en-US" smtClean="0"/>
              <a:pPr/>
              <a:t>‹#›</a:t>
            </a:fld>
            <a:endParaRPr lang="ja-JP" altLang="en-US" dirty="0"/>
          </a:p>
        </p:txBody>
      </p:sp>
      <p:sp>
        <p:nvSpPr>
          <p:cNvPr id="2" name="タイトル 1"/>
          <p:cNvSpPr>
            <a:spLocks noGrp="1"/>
          </p:cNvSpPr>
          <p:nvPr>
            <p:ph type="title"/>
          </p:nvPr>
        </p:nvSpPr>
        <p:spPr>
          <a:xfrm>
            <a:off x="782506" y="2564904"/>
            <a:ext cx="8420100" cy="1728192"/>
          </a:xfrm>
        </p:spPr>
        <p:txBody>
          <a:bodyPr anchor="t">
            <a:noAutofit/>
          </a:bodyPr>
          <a:lstStyle>
            <a:lvl1pPr algn="l">
              <a:defRPr sz="3200" b="1" cap="all"/>
            </a:lvl1pPr>
          </a:lstStyle>
          <a:p>
            <a:r>
              <a:rPr kumimoji="1" lang="ja-JP" altLang="en-US" dirty="0"/>
              <a:t>マスター タイトルの書式設定</a:t>
            </a:r>
          </a:p>
        </p:txBody>
      </p:sp>
    </p:spTree>
    <p:extLst>
      <p:ext uri="{BB962C8B-B14F-4D97-AF65-F5344CB8AC3E}">
        <p14:creationId xmlns:p14="http://schemas.microsoft.com/office/powerpoint/2010/main" val="1524448572"/>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r>
              <a:rPr kumimoji="1" lang="en-US" altLang="ja-JP"/>
              <a:t>2026/8/25</a:t>
            </a:r>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a:t>Information System Engineering Inc.</a:t>
            </a:r>
            <a:endParaRPr kumimoji="1" lang="ja-JP" altLang="en-US" dirty="0"/>
          </a:p>
        </p:txBody>
      </p:sp>
      <p:sp>
        <p:nvSpPr>
          <p:cNvPr id="7" name="スライド番号プレースホルダー 6"/>
          <p:cNvSpPr>
            <a:spLocks noGrp="1"/>
          </p:cNvSpPr>
          <p:nvPr>
            <p:ph type="sldNum" sz="quarter" idx="12"/>
          </p:nvPr>
        </p:nvSpPr>
        <p:spPr/>
        <p:txBody>
          <a:bodyPr/>
          <a:lstStyle/>
          <a:p>
            <a:fld id="{C95F8231-DC82-4E41-A9E8-D8D2340C5204}" type="slidenum">
              <a:rPr kumimoji="1" lang="ja-JP" altLang="en-US" smtClean="0"/>
              <a:pPr/>
              <a:t>‹#›</a:t>
            </a:fld>
            <a:endParaRPr kumimoji="1" lang="ja-JP" altLang="en-US" dirty="0"/>
          </a:p>
        </p:txBody>
      </p:sp>
    </p:spTree>
    <p:extLst>
      <p:ext uri="{BB962C8B-B14F-4D97-AF65-F5344CB8AC3E}">
        <p14:creationId xmlns:p14="http://schemas.microsoft.com/office/powerpoint/2010/main" val="3379919711"/>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1" y="1535113"/>
            <a:ext cx="4376870" cy="63976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1"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112" y="1535113"/>
            <a:ext cx="4378590" cy="639762"/>
          </a:xfrm>
        </p:spPr>
        <p:txBody>
          <a:bodyPr anchor="b"/>
          <a:lstStyle>
            <a:lvl1pPr marL="0" indent="0">
              <a:buNone/>
              <a:defRPr sz="2400" b="1"/>
            </a:lvl1pPr>
            <a:lvl2pPr marL="457212" indent="0">
              <a:buNone/>
              <a:defRPr sz="2000" b="1"/>
            </a:lvl2pPr>
            <a:lvl3pPr marL="914423" indent="0">
              <a:buNone/>
              <a:defRPr sz="1800"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112"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r>
              <a:rPr kumimoji="1" lang="en-US" altLang="ja-JP"/>
              <a:t>2026/8/25</a:t>
            </a:r>
            <a:endParaRPr kumimoji="1" lang="ja-JP" altLang="en-US" dirty="0"/>
          </a:p>
        </p:txBody>
      </p:sp>
      <p:sp>
        <p:nvSpPr>
          <p:cNvPr id="8" name="フッター プレースホルダー 7"/>
          <p:cNvSpPr>
            <a:spLocks noGrp="1"/>
          </p:cNvSpPr>
          <p:nvPr>
            <p:ph type="ftr" sz="quarter" idx="11"/>
          </p:nvPr>
        </p:nvSpPr>
        <p:spPr/>
        <p:txBody>
          <a:bodyPr/>
          <a:lstStyle/>
          <a:p>
            <a:r>
              <a:rPr kumimoji="1" lang="en-US" altLang="ja-JP"/>
              <a:t>Information System Engineering Inc.</a:t>
            </a:r>
            <a:endParaRPr kumimoji="1" lang="ja-JP" altLang="en-US" dirty="0"/>
          </a:p>
        </p:txBody>
      </p:sp>
      <p:sp>
        <p:nvSpPr>
          <p:cNvPr id="9" name="スライド番号プレースホルダー 8"/>
          <p:cNvSpPr>
            <a:spLocks noGrp="1"/>
          </p:cNvSpPr>
          <p:nvPr>
            <p:ph type="sldNum" sz="quarter" idx="12"/>
          </p:nvPr>
        </p:nvSpPr>
        <p:spPr/>
        <p:txBody>
          <a:bodyPr/>
          <a:lstStyle/>
          <a:p>
            <a:fld id="{C95F8231-DC82-4E41-A9E8-D8D2340C5204}" type="slidenum">
              <a:rPr kumimoji="1" lang="ja-JP" altLang="en-US" smtClean="0"/>
              <a:pPr/>
              <a:t>‹#›</a:t>
            </a:fld>
            <a:endParaRPr kumimoji="1" lang="ja-JP" altLang="en-US" dirty="0"/>
          </a:p>
        </p:txBody>
      </p:sp>
    </p:spTree>
    <p:extLst>
      <p:ext uri="{BB962C8B-B14F-4D97-AF65-F5344CB8AC3E}">
        <p14:creationId xmlns:p14="http://schemas.microsoft.com/office/powerpoint/2010/main" val="871703119"/>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lvl1pPr algn="ctr">
              <a:defRPr sz="3000" b="1"/>
            </a:lvl1p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lvl1pPr>
              <a:defRPr>
                <a:solidFill>
                  <a:schemeClr val="tx1">
                    <a:lumMod val="75000"/>
                    <a:lumOff val="25000"/>
                  </a:schemeClr>
                </a:solidFill>
              </a:defRPr>
            </a:lvl1pPr>
          </a:lstStyle>
          <a:p>
            <a:r>
              <a:rPr lang="en-US" altLang="ja-JP"/>
              <a:t>2026/8/25</a:t>
            </a:r>
            <a:endParaRPr lang="ja-JP" altLang="en-US" dirty="0"/>
          </a:p>
        </p:txBody>
      </p:sp>
      <p:sp>
        <p:nvSpPr>
          <p:cNvPr id="4" name="フッター プレースホルダー 3"/>
          <p:cNvSpPr>
            <a:spLocks noGrp="1"/>
          </p:cNvSpPr>
          <p:nvPr>
            <p:ph type="ftr" sz="quarter" idx="11"/>
          </p:nvPr>
        </p:nvSpPr>
        <p:spPr/>
        <p:txBody>
          <a:bodyPr/>
          <a:lstStyle>
            <a:lvl1pPr>
              <a:defRPr>
                <a:solidFill>
                  <a:schemeClr val="tx1">
                    <a:lumMod val="75000"/>
                    <a:lumOff val="25000"/>
                  </a:schemeClr>
                </a:solidFill>
              </a:defRPr>
            </a:lvl1pPr>
          </a:lstStyle>
          <a:p>
            <a:r>
              <a:rPr lang="en-US" altLang="ja-JP"/>
              <a:t>Information System Engineering Inc.</a:t>
            </a:r>
            <a:endParaRPr lang="ja-JP" altLang="en-US" dirty="0"/>
          </a:p>
        </p:txBody>
      </p:sp>
      <p:sp>
        <p:nvSpPr>
          <p:cNvPr id="5" name="スライド番号プレースホルダー 4"/>
          <p:cNvSpPr>
            <a:spLocks noGrp="1"/>
          </p:cNvSpPr>
          <p:nvPr>
            <p:ph type="sldNum" sz="quarter" idx="12"/>
          </p:nvPr>
        </p:nvSpPr>
        <p:spPr/>
        <p:txBody>
          <a:bodyPr/>
          <a:lstStyle>
            <a:lvl1pPr>
              <a:defRPr sz="1800" b="1">
                <a:solidFill>
                  <a:schemeClr val="tx1">
                    <a:lumMod val="75000"/>
                    <a:lumOff val="25000"/>
                  </a:schemeClr>
                </a:solidFill>
              </a:defRPr>
            </a:lvl1pPr>
          </a:lstStyle>
          <a:p>
            <a:fld id="{C95F8231-DC82-4E41-A9E8-D8D2340C5204}" type="slidenum">
              <a:rPr lang="ja-JP" altLang="en-US" smtClean="0"/>
              <a:pPr/>
              <a:t>‹#›</a:t>
            </a:fld>
            <a:endParaRPr lang="ja-JP" altLang="en-US" dirty="0"/>
          </a:p>
        </p:txBody>
      </p:sp>
      <p:sp>
        <p:nvSpPr>
          <p:cNvPr id="7" name="正方形/長方形 6">
            <a:extLst>
              <a:ext uri="{FF2B5EF4-FFF2-40B4-BE49-F238E27FC236}">
                <a16:creationId xmlns:a16="http://schemas.microsoft.com/office/drawing/2014/main" id="{FC32911D-4221-4F76-9202-D4FBC8E7147F}"/>
              </a:ext>
            </a:extLst>
          </p:cNvPr>
          <p:cNvSpPr/>
          <p:nvPr userDrawn="1"/>
        </p:nvSpPr>
        <p:spPr>
          <a:xfrm>
            <a:off x="495300" y="947685"/>
            <a:ext cx="8915400" cy="72000"/>
          </a:xfrm>
          <a:prstGeom prst="rect">
            <a:avLst/>
          </a:prstGeom>
          <a:gradFill flip="none" rotWithShape="1">
            <a:gsLst>
              <a:gs pos="0">
                <a:srgbClr val="EFF090"/>
              </a:gs>
              <a:gs pos="62000">
                <a:srgbClr val="F7C26C"/>
              </a:gs>
              <a:gs pos="100000">
                <a:srgbClr val="E5570A"/>
              </a:gs>
              <a:gs pos="100000">
                <a:srgbClr val="921A37"/>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dirty="0"/>
          </a:p>
        </p:txBody>
      </p:sp>
    </p:spTree>
    <p:extLst>
      <p:ext uri="{BB962C8B-B14F-4D97-AF65-F5344CB8AC3E}">
        <p14:creationId xmlns:p14="http://schemas.microsoft.com/office/powerpoint/2010/main" val="2005691424"/>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r>
              <a:rPr kumimoji="1" lang="en-US" altLang="ja-JP"/>
              <a:t>2026/8/25</a:t>
            </a:r>
            <a:endParaRPr kumimoji="1" lang="ja-JP" altLang="en-US" dirty="0"/>
          </a:p>
        </p:txBody>
      </p:sp>
      <p:sp>
        <p:nvSpPr>
          <p:cNvPr id="3" name="フッター プレースホルダー 2"/>
          <p:cNvSpPr>
            <a:spLocks noGrp="1"/>
          </p:cNvSpPr>
          <p:nvPr>
            <p:ph type="ftr" sz="quarter" idx="11"/>
          </p:nvPr>
        </p:nvSpPr>
        <p:spPr/>
        <p:txBody>
          <a:bodyPr/>
          <a:lstStyle/>
          <a:p>
            <a:r>
              <a:rPr kumimoji="1" lang="en-US" altLang="ja-JP"/>
              <a:t>Information System Engineering Inc.</a:t>
            </a:r>
            <a:endParaRPr kumimoji="1" lang="ja-JP" altLang="en-US" dirty="0"/>
          </a:p>
        </p:txBody>
      </p:sp>
      <p:sp>
        <p:nvSpPr>
          <p:cNvPr id="4" name="スライド番号プレースホルダー 3"/>
          <p:cNvSpPr>
            <a:spLocks noGrp="1"/>
          </p:cNvSpPr>
          <p:nvPr>
            <p:ph type="sldNum" sz="quarter" idx="12"/>
          </p:nvPr>
        </p:nvSpPr>
        <p:spPr/>
        <p:txBody>
          <a:bodyPr/>
          <a:lstStyle/>
          <a:p>
            <a:fld id="{C95F8231-DC82-4E41-A9E8-D8D2340C5204}" type="slidenum">
              <a:rPr kumimoji="1" lang="ja-JP" altLang="en-US" smtClean="0"/>
              <a:pPr/>
              <a:t>‹#›</a:t>
            </a:fld>
            <a:endParaRPr kumimoji="1" lang="ja-JP" altLang="en-US" dirty="0"/>
          </a:p>
        </p:txBody>
      </p:sp>
    </p:spTree>
    <p:extLst>
      <p:ext uri="{BB962C8B-B14F-4D97-AF65-F5344CB8AC3E}">
        <p14:creationId xmlns:p14="http://schemas.microsoft.com/office/powerpoint/2010/main" val="2896212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2" y="273050"/>
            <a:ext cx="3259006"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2972" y="273058"/>
            <a:ext cx="553773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2" y="1435103"/>
            <a:ext cx="3259006" cy="4691063"/>
          </a:xfrm>
        </p:spPr>
        <p:txBody>
          <a:bodyPr/>
          <a:lstStyle>
            <a:lvl1pPr marL="0" indent="0">
              <a:buNone/>
              <a:defRPr sz="1400"/>
            </a:lvl1pPr>
            <a:lvl2pPr marL="457212" indent="0">
              <a:buNone/>
              <a:defRPr sz="1200"/>
            </a:lvl2pPr>
            <a:lvl3pPr marL="914423" indent="0">
              <a:buNone/>
              <a:defRPr sz="1000"/>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kumimoji="1" lang="en-US" altLang="ja-JP"/>
              <a:t>2026/8/25</a:t>
            </a:r>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a:t>Information System Engineering Inc.</a:t>
            </a:r>
            <a:endParaRPr kumimoji="1" lang="ja-JP" altLang="en-US" dirty="0"/>
          </a:p>
        </p:txBody>
      </p:sp>
      <p:sp>
        <p:nvSpPr>
          <p:cNvPr id="7" name="スライド番号プレースホルダー 6"/>
          <p:cNvSpPr>
            <a:spLocks noGrp="1"/>
          </p:cNvSpPr>
          <p:nvPr>
            <p:ph type="sldNum" sz="quarter" idx="12"/>
          </p:nvPr>
        </p:nvSpPr>
        <p:spPr/>
        <p:txBody>
          <a:bodyPr/>
          <a:lstStyle/>
          <a:p>
            <a:fld id="{C95F8231-DC82-4E41-A9E8-D8D2340C5204}" type="slidenum">
              <a:rPr kumimoji="1" lang="ja-JP" altLang="en-US" smtClean="0"/>
              <a:pPr/>
              <a:t>‹#›</a:t>
            </a:fld>
            <a:endParaRPr kumimoji="1" lang="ja-JP" altLang="en-US" dirty="0"/>
          </a:p>
        </p:txBody>
      </p:sp>
    </p:spTree>
    <p:extLst>
      <p:ext uri="{BB962C8B-B14F-4D97-AF65-F5344CB8AC3E}">
        <p14:creationId xmlns:p14="http://schemas.microsoft.com/office/powerpoint/2010/main" val="2734172006"/>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1"/>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a:lstStyle>
            <a:lvl1pPr marL="0" indent="0">
              <a:buNone/>
              <a:defRPr sz="3200"/>
            </a:lvl1pPr>
            <a:lvl2pPr marL="457212"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1941645" y="5367339"/>
            <a:ext cx="5943600" cy="804862"/>
          </a:xfrm>
        </p:spPr>
        <p:txBody>
          <a:bodyPr/>
          <a:lstStyle>
            <a:lvl1pPr marL="0" indent="0">
              <a:buNone/>
              <a:defRPr sz="1400"/>
            </a:lvl1pPr>
            <a:lvl2pPr marL="457212" indent="0">
              <a:buNone/>
              <a:defRPr sz="1200"/>
            </a:lvl2pPr>
            <a:lvl3pPr marL="914423" indent="0">
              <a:buNone/>
              <a:defRPr sz="1000"/>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r>
              <a:rPr kumimoji="1" lang="en-US" altLang="ja-JP"/>
              <a:t>2026/8/25</a:t>
            </a:r>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a:t>Information System Engineering Inc.</a:t>
            </a:r>
            <a:endParaRPr kumimoji="1" lang="ja-JP" altLang="en-US" dirty="0"/>
          </a:p>
        </p:txBody>
      </p:sp>
      <p:sp>
        <p:nvSpPr>
          <p:cNvPr id="7" name="スライド番号プレースホルダー 6"/>
          <p:cNvSpPr>
            <a:spLocks noGrp="1"/>
          </p:cNvSpPr>
          <p:nvPr>
            <p:ph type="sldNum" sz="quarter" idx="12"/>
          </p:nvPr>
        </p:nvSpPr>
        <p:spPr/>
        <p:txBody>
          <a:bodyPr/>
          <a:lstStyle/>
          <a:p>
            <a:fld id="{C95F8231-DC82-4E41-A9E8-D8D2340C5204}" type="slidenum">
              <a:rPr kumimoji="1" lang="ja-JP" altLang="en-US" smtClean="0"/>
              <a:pPr/>
              <a:t>‹#›</a:t>
            </a:fld>
            <a:endParaRPr kumimoji="1" lang="ja-JP" altLang="en-US" dirty="0"/>
          </a:p>
        </p:txBody>
      </p:sp>
    </p:spTree>
    <p:extLst>
      <p:ext uri="{BB962C8B-B14F-4D97-AF65-F5344CB8AC3E}">
        <p14:creationId xmlns:p14="http://schemas.microsoft.com/office/powerpoint/2010/main" val="1917638373"/>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kumimoji="1" lang="en-US" altLang="ja-JP"/>
              <a:t>2026/8/25</a:t>
            </a:r>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a:t>Information System Engineering Inc.</a:t>
            </a:r>
            <a:endParaRPr kumimoji="1" lang="ja-JP" altLang="en-US" dirty="0"/>
          </a:p>
        </p:txBody>
      </p:sp>
      <p:sp>
        <p:nvSpPr>
          <p:cNvPr id="6" name="スライド番号プレースホルダー 5"/>
          <p:cNvSpPr>
            <a:spLocks noGrp="1"/>
          </p:cNvSpPr>
          <p:nvPr>
            <p:ph type="sldNum" sz="quarter" idx="12"/>
          </p:nvPr>
        </p:nvSpPr>
        <p:spPr/>
        <p:txBody>
          <a:bodyPr/>
          <a:lstStyle/>
          <a:p>
            <a:fld id="{C95F8231-DC82-4E41-A9E8-D8D2340C5204}" type="slidenum">
              <a:rPr kumimoji="1" lang="ja-JP" altLang="en-US" smtClean="0"/>
              <a:pPr/>
              <a:t>‹#›</a:t>
            </a:fld>
            <a:endParaRPr kumimoji="1" lang="ja-JP" altLang="en-US" dirty="0"/>
          </a:p>
        </p:txBody>
      </p:sp>
    </p:spTree>
    <p:extLst>
      <p:ext uri="{BB962C8B-B14F-4D97-AF65-F5344CB8AC3E}">
        <p14:creationId xmlns:p14="http://schemas.microsoft.com/office/powerpoint/2010/main" val="753418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6"/>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46"/>
            <a:ext cx="65214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r>
              <a:rPr kumimoji="1" lang="en-US" altLang="ja-JP"/>
              <a:t>2026/8/25</a:t>
            </a:r>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a:t>Information System Engineering Inc.</a:t>
            </a:r>
            <a:endParaRPr kumimoji="1" lang="ja-JP" altLang="en-US" dirty="0"/>
          </a:p>
        </p:txBody>
      </p:sp>
      <p:sp>
        <p:nvSpPr>
          <p:cNvPr id="6" name="スライド番号プレースホルダー 5"/>
          <p:cNvSpPr>
            <a:spLocks noGrp="1"/>
          </p:cNvSpPr>
          <p:nvPr>
            <p:ph type="sldNum" sz="quarter" idx="12"/>
          </p:nvPr>
        </p:nvSpPr>
        <p:spPr/>
        <p:txBody>
          <a:bodyPr/>
          <a:lstStyle/>
          <a:p>
            <a:fld id="{C95F8231-DC82-4E41-A9E8-D8D2340C5204}" type="slidenum">
              <a:rPr kumimoji="1" lang="ja-JP" altLang="en-US" smtClean="0"/>
              <a:pPr/>
              <a:t>‹#›</a:t>
            </a:fld>
            <a:endParaRPr kumimoji="1" lang="ja-JP" altLang="en-US" dirty="0"/>
          </a:p>
        </p:txBody>
      </p:sp>
    </p:spTree>
    <p:extLst>
      <p:ext uri="{BB962C8B-B14F-4D97-AF65-F5344CB8AC3E}">
        <p14:creationId xmlns:p14="http://schemas.microsoft.com/office/powerpoint/2010/main" val="2535101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778098"/>
          </a:xfrm>
          <a:prstGeom prst="rect">
            <a:avLst/>
          </a:prstGeom>
        </p:spPr>
        <p:txBody>
          <a:bodyPr vert="horz" lIns="91440" tIns="45720" rIns="91440" bIns="45720" rtlCol="0" anchor="ctr">
            <a:normAutofit/>
          </a:bodyPr>
          <a:lstStyle/>
          <a:p>
            <a:r>
              <a:rPr kumimoji="1" lang="ja-JP" altLang="en-US" dirty="0"/>
              <a:t>マスター タイトルの書式設定</a:t>
            </a:r>
          </a:p>
        </p:txBody>
      </p:sp>
      <p:sp>
        <p:nvSpPr>
          <p:cNvPr id="3" name="テキスト プレースホルダー 2"/>
          <p:cNvSpPr>
            <a:spLocks noGrp="1"/>
          </p:cNvSpPr>
          <p:nvPr>
            <p:ph type="body" idx="1"/>
          </p:nvPr>
        </p:nvSpPr>
        <p:spPr>
          <a:xfrm>
            <a:off x="495300" y="1196753"/>
            <a:ext cx="8915400" cy="4929412"/>
          </a:xfrm>
          <a:prstGeom prst="rect">
            <a:avLst/>
          </a:prstGeom>
        </p:spPr>
        <p:txBody>
          <a:bodyPr vert="horz" lIns="91440" tIns="45720" rIns="91440" bIns="45720" rtlCol="0">
            <a:no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2"/>
          </p:nvPr>
        </p:nvSpPr>
        <p:spPr>
          <a:xfrm>
            <a:off x="509052" y="6492326"/>
            <a:ext cx="2311400" cy="365125"/>
          </a:xfrm>
          <a:prstGeom prst="rect">
            <a:avLst/>
          </a:prstGeom>
        </p:spPr>
        <p:txBody>
          <a:bodyPr vert="horz" lIns="91440" tIns="45720" rIns="91440" bIns="45720" rtlCol="0" anchor="ctr"/>
          <a:lstStyle>
            <a:lvl1pPr algn="l">
              <a:defRPr sz="1100">
                <a:solidFill>
                  <a:schemeClr val="tx1">
                    <a:lumMod val="50000"/>
                    <a:lumOff val="50000"/>
                  </a:schemeClr>
                </a:solidFill>
                <a:effectLst>
                  <a:glow rad="12700">
                    <a:schemeClr val="bg1"/>
                  </a:glow>
                </a:effectLst>
                <a:latin typeface="メイリオ" panose="020B0604030504040204" pitchFamily="50" charset="-128"/>
                <a:ea typeface="メイリオ" panose="020B0604030504040204" pitchFamily="50" charset="-128"/>
              </a:defRPr>
            </a:lvl1pPr>
          </a:lstStyle>
          <a:p>
            <a:r>
              <a:rPr lang="en-US" altLang="ja-JP"/>
              <a:t>2026/8/25</a:t>
            </a:r>
            <a:endParaRPr lang="ja-JP" altLang="en-US" dirty="0"/>
          </a:p>
        </p:txBody>
      </p:sp>
      <p:sp>
        <p:nvSpPr>
          <p:cNvPr id="5" name="フッター プレースホルダー 4"/>
          <p:cNvSpPr>
            <a:spLocks noGrp="1"/>
          </p:cNvSpPr>
          <p:nvPr>
            <p:ph type="ftr" sz="quarter" idx="3"/>
          </p:nvPr>
        </p:nvSpPr>
        <p:spPr>
          <a:xfrm>
            <a:off x="1476068" y="6492326"/>
            <a:ext cx="6966774" cy="365125"/>
          </a:xfrm>
          <a:prstGeom prst="rect">
            <a:avLst/>
          </a:prstGeom>
        </p:spPr>
        <p:txBody>
          <a:bodyPr vert="horz" lIns="91440" tIns="45720" rIns="91440" bIns="45720" rtlCol="0" anchor="ctr"/>
          <a:lstStyle>
            <a:lvl1pPr algn="ctr">
              <a:defRPr sz="1100">
                <a:solidFill>
                  <a:schemeClr val="tx1">
                    <a:lumMod val="50000"/>
                    <a:lumOff val="50000"/>
                  </a:schemeClr>
                </a:solidFill>
                <a:effectLst>
                  <a:glow rad="12700">
                    <a:schemeClr val="bg1">
                      <a:lumMod val="95000"/>
                    </a:schemeClr>
                  </a:glow>
                </a:effectLst>
                <a:latin typeface="メイリオ" panose="020B0604030504040204" pitchFamily="50" charset="-128"/>
                <a:ea typeface="メイリオ" panose="020B0604030504040204" pitchFamily="50" charset="-128"/>
                <a:cs typeface="Arial" panose="020B0604020202020204" pitchFamily="34" charset="0"/>
              </a:defRPr>
            </a:lvl1pPr>
          </a:lstStyle>
          <a:p>
            <a:r>
              <a:rPr lang="en-US" altLang="ja-JP"/>
              <a:t>Information System Engineering Inc.</a:t>
            </a:r>
            <a:endParaRPr lang="ja-JP" altLang="en-US" dirty="0"/>
          </a:p>
        </p:txBody>
      </p:sp>
      <p:sp>
        <p:nvSpPr>
          <p:cNvPr id="6" name="スライド番号プレースホルダー 5"/>
          <p:cNvSpPr>
            <a:spLocks noGrp="1"/>
          </p:cNvSpPr>
          <p:nvPr>
            <p:ph type="sldNum" sz="quarter" idx="4"/>
          </p:nvPr>
        </p:nvSpPr>
        <p:spPr>
          <a:xfrm>
            <a:off x="7099300" y="6492326"/>
            <a:ext cx="2311400" cy="365125"/>
          </a:xfrm>
          <a:prstGeom prst="rect">
            <a:avLst/>
          </a:prstGeom>
        </p:spPr>
        <p:txBody>
          <a:bodyPr vert="horz" lIns="91440" tIns="45720" rIns="91440" bIns="45720" rtlCol="0" anchor="ctr"/>
          <a:lstStyle>
            <a:lvl1pPr algn="r">
              <a:defRPr sz="1400" b="0" i="0">
                <a:solidFill>
                  <a:schemeClr val="bg1"/>
                </a:solidFill>
                <a:effectLst/>
                <a:latin typeface="メイリオ" panose="020B0604030504040204" pitchFamily="50" charset="-128"/>
                <a:ea typeface="メイリオ" panose="020B0604030504040204" pitchFamily="50" charset="-128"/>
              </a:defRPr>
            </a:lvl1pPr>
          </a:lstStyle>
          <a:p>
            <a:fld id="{C95F8231-DC82-4E41-A9E8-D8D2340C5204}" type="slidenum">
              <a:rPr lang="ja-JP" altLang="en-US" smtClean="0"/>
              <a:pPr/>
              <a:t>‹#›</a:t>
            </a:fld>
            <a:endParaRPr lang="ja-JP" altLang="en-US" dirty="0"/>
          </a:p>
        </p:txBody>
      </p:sp>
    </p:spTree>
    <p:extLst>
      <p:ext uri="{BB962C8B-B14F-4D97-AF65-F5344CB8AC3E}">
        <p14:creationId xmlns:p14="http://schemas.microsoft.com/office/powerpoint/2010/main" val="348805373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ransition spd="slow">
    <p:wipe dir="r"/>
  </p:transition>
  <p:hf hdr="0"/>
  <p:txStyles>
    <p:titleStyle>
      <a:lvl1pPr algn="l" defTabSz="914423" rtl="0" eaLnBrk="1" latinLnBrk="0" hangingPunct="1">
        <a:spcBef>
          <a:spcPct val="0"/>
        </a:spcBef>
        <a:buNone/>
        <a:defRPr kumimoji="1" sz="28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p:titleStyle>
    <p:bodyStyle>
      <a:lvl1pPr marL="342908" indent="-342908" algn="l" defTabSz="914423" rtl="0" eaLnBrk="1" latinLnBrk="0" hangingPunct="1">
        <a:spcBef>
          <a:spcPct val="20000"/>
        </a:spcBef>
        <a:buFont typeface="Arial" panose="020B0604020202020204" pitchFamily="34" charset="0"/>
        <a:buChar char="•"/>
        <a:defRPr kumimoji="1" sz="2800"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n-cs"/>
        </a:defRPr>
      </a:lvl1pPr>
      <a:lvl2pPr marL="622316" indent="-266706" algn="l" defTabSz="914423" rtl="0" eaLnBrk="1" latinLnBrk="0" hangingPunct="1">
        <a:spcBef>
          <a:spcPct val="20000"/>
        </a:spcBef>
        <a:buFont typeface="Arial" panose="020B0604020202020204" pitchFamily="34" charset="0"/>
        <a:buChar char="–"/>
        <a:defRPr kumimoji="1" sz="2000"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n-cs"/>
        </a:defRPr>
      </a:lvl2pPr>
      <a:lvl3pPr marL="812820" indent="-190504" algn="l" defTabSz="914423" rtl="0" eaLnBrk="1" latinLnBrk="0" hangingPunct="1">
        <a:spcBef>
          <a:spcPct val="20000"/>
        </a:spcBef>
        <a:buFont typeface="Arial" panose="020B0604020202020204" pitchFamily="34" charset="0"/>
        <a:buChar char="•"/>
        <a:defRPr kumimoji="1" sz="1600"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n-cs"/>
        </a:defRPr>
      </a:lvl3pPr>
      <a:lvl4pPr marL="1600240" indent="-228606" algn="l" defTabSz="914423" rtl="0" eaLnBrk="1" latinLnBrk="0" hangingPunct="1">
        <a:spcBef>
          <a:spcPct val="20000"/>
        </a:spcBef>
        <a:buFont typeface="Arial" panose="020B0604020202020204" pitchFamily="34" charset="0"/>
        <a:buChar char="–"/>
        <a:defRPr kumimoji="1" sz="1600"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n-cs"/>
        </a:defRPr>
      </a:lvl4pPr>
      <a:lvl5pPr marL="2057452" indent="-228606" algn="l" defTabSz="914423" rtl="0" eaLnBrk="1" latinLnBrk="0" hangingPunct="1">
        <a:spcBef>
          <a:spcPct val="20000"/>
        </a:spcBef>
        <a:buFont typeface="Arial" panose="020B0604020202020204" pitchFamily="34" charset="0"/>
        <a:buChar char="»"/>
        <a:defRPr kumimoji="1" sz="1600"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n-cs"/>
        </a:defRPr>
      </a:lvl5pPr>
      <a:lvl6pPr marL="2514663"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74"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97"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0" kern="1200">
          <a:solidFill>
            <a:schemeClr val="tx1"/>
          </a:solidFill>
          <a:latin typeface="+mn-lt"/>
          <a:ea typeface="+mn-ea"/>
          <a:cs typeface="+mn-cs"/>
        </a:defRPr>
      </a:lvl1pPr>
      <a:lvl2pPr marL="457212" algn="l" defTabSz="914423" rtl="0" eaLnBrk="1" latinLnBrk="0" hangingPunct="1">
        <a:defRPr kumimoji="1" sz="1800" kern="1200">
          <a:solidFill>
            <a:schemeClr val="tx1"/>
          </a:solidFill>
          <a:latin typeface="+mn-lt"/>
          <a:ea typeface="+mn-ea"/>
          <a:cs typeface="+mn-cs"/>
        </a:defRPr>
      </a:lvl2pPr>
      <a:lvl3pPr marL="914423" algn="l" defTabSz="914423" rtl="0" eaLnBrk="1" latinLnBrk="0" hangingPunct="1">
        <a:defRPr kumimoji="1" sz="1800" kern="1200">
          <a:solidFill>
            <a:schemeClr val="tx1"/>
          </a:solidFill>
          <a:latin typeface="+mn-lt"/>
          <a:ea typeface="+mn-ea"/>
          <a:cs typeface="+mn-cs"/>
        </a:defRPr>
      </a:lvl3pPr>
      <a:lvl4pPr marL="1371634" algn="l" defTabSz="914423" rtl="0" eaLnBrk="1" latinLnBrk="0" hangingPunct="1">
        <a:defRPr kumimoji="1" sz="1800" kern="1200">
          <a:solidFill>
            <a:schemeClr val="tx1"/>
          </a:solidFill>
          <a:latin typeface="+mn-lt"/>
          <a:ea typeface="+mn-ea"/>
          <a:cs typeface="+mn-cs"/>
        </a:defRPr>
      </a:lvl4pPr>
      <a:lvl5pPr marL="1828846" algn="l" defTabSz="914423" rtl="0" eaLnBrk="1" latinLnBrk="0" hangingPunct="1">
        <a:defRPr kumimoji="1" sz="1800" kern="1200">
          <a:solidFill>
            <a:schemeClr val="tx1"/>
          </a:solidFill>
          <a:latin typeface="+mn-lt"/>
          <a:ea typeface="+mn-ea"/>
          <a:cs typeface="+mn-cs"/>
        </a:defRPr>
      </a:lvl5pPr>
      <a:lvl6pPr marL="2286057" algn="l" defTabSz="914423" rtl="0" eaLnBrk="1" latinLnBrk="0" hangingPunct="1">
        <a:defRPr kumimoji="1" sz="1800" kern="1200">
          <a:solidFill>
            <a:schemeClr val="tx1"/>
          </a:solidFill>
          <a:latin typeface="+mn-lt"/>
          <a:ea typeface="+mn-ea"/>
          <a:cs typeface="+mn-cs"/>
        </a:defRPr>
      </a:lvl6pPr>
      <a:lvl7pPr marL="2743269" algn="l" defTabSz="914423" rtl="0" eaLnBrk="1" latinLnBrk="0" hangingPunct="1">
        <a:defRPr kumimoji="1" sz="1800" kern="1200">
          <a:solidFill>
            <a:schemeClr val="tx1"/>
          </a:solidFill>
          <a:latin typeface="+mn-lt"/>
          <a:ea typeface="+mn-ea"/>
          <a:cs typeface="+mn-cs"/>
        </a:defRPr>
      </a:lvl7pPr>
      <a:lvl8pPr marL="3200480" algn="l" defTabSz="914423" rtl="0" eaLnBrk="1" latinLnBrk="0" hangingPunct="1">
        <a:defRPr kumimoji="1" sz="1800" kern="1200">
          <a:solidFill>
            <a:schemeClr val="tx1"/>
          </a:solidFill>
          <a:latin typeface="+mn-lt"/>
          <a:ea typeface="+mn-ea"/>
          <a:cs typeface="+mn-cs"/>
        </a:defRPr>
      </a:lvl8pPr>
      <a:lvl9pPr marL="3657691" algn="l" defTabSz="914423"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12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6D5242-DE4F-4B4E-838A-03F0627AB622}"/>
              </a:ext>
            </a:extLst>
          </p:cNvPr>
          <p:cNvSpPr>
            <a:spLocks noGrp="1"/>
          </p:cNvSpPr>
          <p:nvPr>
            <p:ph type="ctrTitle"/>
          </p:nvPr>
        </p:nvSpPr>
        <p:spPr/>
        <p:txBody>
          <a:bodyPr>
            <a:normAutofit/>
          </a:bodyPr>
          <a:lstStyle/>
          <a:p>
            <a:r>
              <a:rPr lang="ja-JP" altLang="ja-JP" sz="4401" dirty="0">
                <a:latin typeface="A-OTF 新ゴ Pro B" panose="020B0700000000000000" pitchFamily="34" charset="-128"/>
                <a:ea typeface="A-OTF 新ゴ Pro B" panose="020B0700000000000000" pitchFamily="34" charset="-128"/>
              </a:rPr>
              <a:t>テクニカルコミュニケーターが持つべき現場との接点</a:t>
            </a:r>
            <a:endParaRPr lang="ja-JP" altLang="en-US" sz="4401" dirty="0">
              <a:latin typeface="A-OTF 新ゴ Pro B" panose="020B0700000000000000" pitchFamily="34" charset="-128"/>
              <a:ea typeface="A-OTF 新ゴ Pro B" panose="020B0700000000000000" pitchFamily="34" charset="-128"/>
            </a:endParaRPr>
          </a:p>
        </p:txBody>
      </p:sp>
      <p:sp>
        <p:nvSpPr>
          <p:cNvPr id="3" name="字幕 2">
            <a:extLst>
              <a:ext uri="{FF2B5EF4-FFF2-40B4-BE49-F238E27FC236}">
                <a16:creationId xmlns:a16="http://schemas.microsoft.com/office/drawing/2014/main" id="{116F1AB9-E016-4253-BCFA-4B6E3B4EA008}"/>
              </a:ext>
            </a:extLst>
          </p:cNvPr>
          <p:cNvSpPr>
            <a:spLocks noGrp="1"/>
          </p:cNvSpPr>
          <p:nvPr>
            <p:ph type="subTitle" idx="1"/>
          </p:nvPr>
        </p:nvSpPr>
        <p:spPr>
          <a:xfrm>
            <a:off x="848544" y="4293096"/>
            <a:ext cx="3899148" cy="1752600"/>
          </a:xfrm>
        </p:spPr>
        <p:txBody>
          <a:bodyPr anchor="ctr" anchorCtr="0">
            <a:normAutofit/>
          </a:bodyPr>
          <a:lstStyle/>
          <a:p>
            <a:pPr algn="l"/>
            <a:r>
              <a:rPr lang="ja-JP" altLang="en-US" sz="2000" dirty="0">
                <a:solidFill>
                  <a:schemeClr val="tx1"/>
                </a:solidFill>
              </a:rPr>
              <a:t>飯塚颯人</a:t>
            </a:r>
          </a:p>
          <a:p>
            <a:pPr algn="l"/>
            <a:r>
              <a:rPr lang="ja-JP" altLang="en-US" sz="1600" dirty="0">
                <a:solidFill>
                  <a:schemeClr val="tx1"/>
                </a:solidFill>
              </a:rPr>
              <a:t>株式会社情報システムエンジニアリング  </a:t>
            </a:r>
            <a:endParaRPr lang="en-US" altLang="ja-JP" sz="1600" dirty="0">
              <a:solidFill>
                <a:schemeClr val="tx1"/>
              </a:solidFill>
            </a:endParaRPr>
          </a:p>
        </p:txBody>
      </p:sp>
    </p:spTree>
    <p:extLst>
      <p:ext uri="{BB962C8B-B14F-4D97-AF65-F5344CB8AC3E}">
        <p14:creationId xmlns:p14="http://schemas.microsoft.com/office/powerpoint/2010/main" val="1324789407"/>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68937A4-13C1-4424-A325-2E9EFFDBEF02}"/>
              </a:ext>
            </a:extLst>
          </p:cNvPr>
          <p:cNvSpPr>
            <a:spLocks noGrp="1"/>
          </p:cNvSpPr>
          <p:nvPr>
            <p:ph idx="1"/>
          </p:nvPr>
        </p:nvSpPr>
        <p:spPr>
          <a:xfrm>
            <a:off x="681043" y="1124749"/>
            <a:ext cx="8543925" cy="5090319"/>
          </a:xfrm>
        </p:spPr>
        <p:txBody>
          <a:bodyPr>
            <a:normAutofit/>
          </a:bodyPr>
          <a:lstStyle/>
          <a:p>
            <a:pPr>
              <a:spcBef>
                <a:spcPts val="24"/>
              </a:spcBef>
            </a:pPr>
            <a:r>
              <a:rPr lang="ja-JP" altLang="en-US" sz="2200" b="1" dirty="0">
                <a:latin typeface="+mj-ea"/>
                <a:ea typeface="+mj-ea"/>
              </a:rPr>
              <a:t>テクニカルコミュニケータの役割</a:t>
            </a:r>
            <a:endParaRPr lang="en-US" altLang="ja-JP" sz="2200" b="1" dirty="0">
              <a:latin typeface="+mj-ea"/>
              <a:ea typeface="+mj-ea"/>
            </a:endParaRPr>
          </a:p>
          <a:p>
            <a:pPr>
              <a:spcBef>
                <a:spcPts val="24"/>
              </a:spcBef>
            </a:pPr>
            <a:r>
              <a:rPr lang="ja-JP" altLang="ja-JP" sz="2200" dirty="0">
                <a:latin typeface="+mj-ea"/>
                <a:ea typeface="+mj-ea"/>
              </a:rPr>
              <a:t>対象とする製品やサービス、およびそれらを取り巻く環境や条件をインプット情報とし</a:t>
            </a:r>
            <a:r>
              <a:rPr lang="ja-JP" altLang="en-US" sz="2200" dirty="0">
                <a:latin typeface="+mj-ea"/>
                <a:ea typeface="+mj-ea"/>
              </a:rPr>
              <a:t>て</a:t>
            </a:r>
            <a:r>
              <a:rPr lang="ja-JP" altLang="ja-JP" sz="2200" dirty="0">
                <a:latin typeface="+mj-ea"/>
                <a:ea typeface="+mj-ea"/>
              </a:rPr>
              <a:t>、情報を読み解き、正確に把握し、利用者用情報へ反映</a:t>
            </a:r>
            <a:r>
              <a:rPr lang="ja-JP" altLang="en-US" sz="2200" dirty="0">
                <a:latin typeface="+mj-ea"/>
                <a:ea typeface="+mj-ea"/>
              </a:rPr>
              <a:t>する。</a:t>
            </a:r>
            <a:r>
              <a:rPr lang="ja-JP" altLang="ja-JP" sz="2200" dirty="0">
                <a:latin typeface="+mj-ea"/>
                <a:ea typeface="+mj-ea"/>
              </a:rPr>
              <a:t>アウトプットに際して関係者の検証・校閲を経ることによって、適切な利用者用情報を届ける。</a:t>
            </a:r>
          </a:p>
          <a:p>
            <a:pPr>
              <a:spcBef>
                <a:spcPts val="24"/>
              </a:spcBef>
            </a:pPr>
            <a:endParaRPr lang="en-US" altLang="ja-JP" sz="2200" b="1" dirty="0">
              <a:latin typeface="+mj-ea"/>
              <a:ea typeface="+mj-ea"/>
            </a:endParaRPr>
          </a:p>
          <a:p>
            <a:pPr>
              <a:spcBef>
                <a:spcPts val="24"/>
              </a:spcBef>
            </a:pPr>
            <a:r>
              <a:rPr lang="ja-JP" altLang="en-US" sz="2200" b="1" dirty="0">
                <a:latin typeface="+mj-ea"/>
                <a:ea typeface="+mj-ea"/>
              </a:rPr>
              <a:t>事例研究に取り組むきっかけ</a:t>
            </a:r>
            <a:endParaRPr lang="en-US" altLang="ja-JP" sz="2200" b="1" dirty="0">
              <a:latin typeface="+mj-ea"/>
              <a:ea typeface="+mj-ea"/>
            </a:endParaRPr>
          </a:p>
          <a:p>
            <a:pPr>
              <a:spcBef>
                <a:spcPts val="24"/>
              </a:spcBef>
            </a:pPr>
            <a:r>
              <a:rPr lang="ja-JP" altLang="ja-JP" sz="2200" dirty="0">
                <a:latin typeface="+mj-ea"/>
                <a:ea typeface="+mj-ea"/>
              </a:rPr>
              <a:t>医療機器を日常生活の中で使用する方々の操作能力保持に関する学習効果を確認する実験への参加</a:t>
            </a:r>
            <a:r>
              <a:rPr lang="ja-JP" altLang="en-US" sz="2200" dirty="0">
                <a:latin typeface="+mj-ea"/>
                <a:ea typeface="+mj-ea"/>
              </a:rPr>
              <a:t>し、</a:t>
            </a:r>
            <a:r>
              <a:rPr lang="ja-JP" altLang="ja-JP" sz="2200" dirty="0">
                <a:latin typeface="+mj-ea"/>
                <a:ea typeface="+mj-ea"/>
              </a:rPr>
              <a:t>被験者の行動と反応を直接観察した</a:t>
            </a:r>
            <a:r>
              <a:rPr lang="ja-JP" altLang="en-US" sz="2200" dirty="0">
                <a:latin typeface="+mj-ea"/>
                <a:ea typeface="+mj-ea"/>
              </a:rPr>
              <a:t>ことで</a:t>
            </a:r>
            <a:r>
              <a:rPr lang="ja-JP" altLang="ja-JP" sz="2200" dirty="0">
                <a:latin typeface="+mj-ea"/>
                <a:ea typeface="+mj-ea"/>
              </a:rPr>
              <a:t>問題意識を感じ、認識を改めることとなった。 </a:t>
            </a:r>
            <a:endParaRPr lang="en-US" altLang="ja-JP" sz="2200" dirty="0">
              <a:latin typeface="+mj-ea"/>
              <a:ea typeface="+mj-ea"/>
            </a:endParaRPr>
          </a:p>
        </p:txBody>
      </p:sp>
      <p:sp>
        <p:nvSpPr>
          <p:cNvPr id="9" name="タイトル 8">
            <a:extLst>
              <a:ext uri="{FF2B5EF4-FFF2-40B4-BE49-F238E27FC236}">
                <a16:creationId xmlns:a16="http://schemas.microsoft.com/office/drawing/2014/main" id="{FA0A5F14-34CF-49AA-8FCB-6CCE5562FD35}"/>
              </a:ext>
            </a:extLst>
          </p:cNvPr>
          <p:cNvSpPr>
            <a:spLocks noGrp="1"/>
          </p:cNvSpPr>
          <p:nvPr>
            <p:ph type="title"/>
          </p:nvPr>
        </p:nvSpPr>
        <p:spPr/>
        <p:txBody>
          <a:bodyPr/>
          <a:lstStyle/>
          <a:p>
            <a:r>
              <a:rPr lang="ja-JP" altLang="en-US" dirty="0">
                <a:latin typeface="A-OTF 新ゴ Pro B" panose="020B0700000000000000" pitchFamily="34" charset="-128"/>
                <a:ea typeface="A-OTF 新ゴ Pro B" panose="020B0700000000000000" pitchFamily="34" charset="-128"/>
              </a:rPr>
              <a:t>背景</a:t>
            </a:r>
          </a:p>
        </p:txBody>
      </p:sp>
    </p:spTree>
    <p:extLst>
      <p:ext uri="{BB962C8B-B14F-4D97-AF65-F5344CB8AC3E}">
        <p14:creationId xmlns:p14="http://schemas.microsoft.com/office/powerpoint/2010/main" val="1994865637"/>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E68937A4-13C1-4424-A325-2E9EFFDBEF02}"/>
              </a:ext>
            </a:extLst>
          </p:cNvPr>
          <p:cNvSpPr>
            <a:spLocks noGrp="1"/>
          </p:cNvSpPr>
          <p:nvPr>
            <p:ph idx="1"/>
          </p:nvPr>
        </p:nvSpPr>
        <p:spPr>
          <a:xfrm>
            <a:off x="681043" y="1124744"/>
            <a:ext cx="8543925" cy="4765880"/>
          </a:xfrm>
        </p:spPr>
        <p:txBody>
          <a:bodyPr>
            <a:normAutofit fontScale="92500" lnSpcReduction="20000"/>
          </a:bodyPr>
          <a:lstStyle/>
          <a:p>
            <a:pPr>
              <a:lnSpc>
                <a:spcPct val="130000"/>
              </a:lnSpc>
              <a:spcBef>
                <a:spcPts val="24"/>
              </a:spcBef>
            </a:pPr>
            <a:r>
              <a:rPr lang="ja-JP" altLang="en-US" sz="2400" b="1" dirty="0">
                <a:latin typeface="+mn-ea"/>
                <a:ea typeface="+mn-ea"/>
              </a:rPr>
              <a:t>提案と課題</a:t>
            </a:r>
            <a:endParaRPr lang="en-US" altLang="ja-JP" sz="2400" b="1" dirty="0">
              <a:latin typeface="+mn-ea"/>
              <a:ea typeface="+mn-ea"/>
            </a:endParaRPr>
          </a:p>
          <a:p>
            <a:pPr>
              <a:lnSpc>
                <a:spcPct val="130000"/>
              </a:lnSpc>
              <a:spcBef>
                <a:spcPts val="24"/>
              </a:spcBef>
            </a:pPr>
            <a:r>
              <a:rPr lang="ja-JP" altLang="ja-JP" sz="2400" dirty="0">
                <a:latin typeface="+mn-ea"/>
                <a:ea typeface="+mn-ea"/>
              </a:rPr>
              <a:t>製品やサービスと利用者を両方の側面からとらえることのできるテクニカルコミュニケーターであれば利用者用情報を作り上げる工程の中で、利用者から直接フィードバックを得て、そのフィードバックの一部取り込んでいくこと可能ではないかと考</a:t>
            </a:r>
            <a:r>
              <a:rPr lang="ja-JP" altLang="en-US" sz="2400" dirty="0">
                <a:latin typeface="+mn-ea"/>
                <a:ea typeface="+mn-ea"/>
              </a:rPr>
              <a:t>え</a:t>
            </a:r>
            <a:r>
              <a:rPr lang="ja-JP" altLang="ja-JP" sz="2400" dirty="0">
                <a:latin typeface="+mn-ea"/>
                <a:ea typeface="+mn-ea"/>
              </a:rPr>
              <a:t>た</a:t>
            </a:r>
            <a:endParaRPr lang="en-US" altLang="ja-JP" sz="2400" b="1" dirty="0">
              <a:latin typeface="+mn-ea"/>
              <a:ea typeface="+mn-ea"/>
            </a:endParaRPr>
          </a:p>
          <a:p>
            <a:pPr>
              <a:lnSpc>
                <a:spcPct val="130000"/>
              </a:lnSpc>
              <a:spcBef>
                <a:spcPts val="24"/>
              </a:spcBef>
            </a:pPr>
            <a:r>
              <a:rPr lang="ja-JP" altLang="ja-JP" sz="2400" dirty="0">
                <a:latin typeface="+mn-ea"/>
                <a:ea typeface="+mn-ea"/>
              </a:rPr>
              <a:t>現在携わっている作業では適切な利用者用情報を届けた後に利用者から直接フィードバックを得ることは難しい状況である。</a:t>
            </a:r>
            <a:endParaRPr lang="en-US" altLang="ja-JP" sz="2400" b="1" dirty="0">
              <a:latin typeface="+mn-ea"/>
              <a:ea typeface="+mn-ea"/>
            </a:endParaRPr>
          </a:p>
          <a:p>
            <a:pPr>
              <a:lnSpc>
                <a:spcPct val="130000"/>
              </a:lnSpc>
              <a:spcBef>
                <a:spcPts val="24"/>
              </a:spcBef>
            </a:pPr>
            <a:endParaRPr lang="en-US" altLang="ja-JP" sz="2400" dirty="0">
              <a:latin typeface="+mn-ea"/>
              <a:ea typeface="+mn-ea"/>
            </a:endParaRPr>
          </a:p>
          <a:p>
            <a:pPr>
              <a:lnSpc>
                <a:spcPct val="130000"/>
              </a:lnSpc>
              <a:spcBef>
                <a:spcPts val="24"/>
              </a:spcBef>
            </a:pPr>
            <a:r>
              <a:rPr lang="ja-JP" altLang="en-US" sz="2400" b="1" dirty="0">
                <a:latin typeface="+mn-ea"/>
                <a:ea typeface="+mn-ea"/>
              </a:rPr>
              <a:t>問題意識</a:t>
            </a:r>
            <a:endParaRPr lang="en-US" altLang="ja-JP" sz="2400" b="1" dirty="0">
              <a:latin typeface="+mn-ea"/>
              <a:ea typeface="+mn-ea"/>
            </a:endParaRPr>
          </a:p>
          <a:p>
            <a:pPr>
              <a:lnSpc>
                <a:spcPct val="130000"/>
              </a:lnSpc>
              <a:spcBef>
                <a:spcPts val="24"/>
              </a:spcBef>
            </a:pPr>
            <a:r>
              <a:rPr lang="ja-JP" altLang="ja-JP" sz="2400" dirty="0">
                <a:latin typeface="+mn-ea"/>
                <a:ea typeface="+mn-ea"/>
              </a:rPr>
              <a:t>製品やサービスと利用者を両方の側面からとらえることのできるテクニカルコミュニケーター</a:t>
            </a:r>
            <a:r>
              <a:rPr lang="ja-JP" altLang="en-US" sz="2400" dirty="0">
                <a:latin typeface="+mn-ea"/>
                <a:ea typeface="+mn-ea"/>
              </a:rPr>
              <a:t>がいつの間にか注力すべき視点が偏ってしまったことの要因を含めて、この事例研究でまとめる。 </a:t>
            </a:r>
            <a:endParaRPr lang="en-US" altLang="ja-JP" sz="2400" b="1" dirty="0">
              <a:latin typeface="+mn-ea"/>
              <a:ea typeface="+mn-ea"/>
            </a:endParaRPr>
          </a:p>
        </p:txBody>
      </p:sp>
    </p:spTree>
    <p:extLst>
      <p:ext uri="{BB962C8B-B14F-4D97-AF65-F5344CB8AC3E}">
        <p14:creationId xmlns:p14="http://schemas.microsoft.com/office/powerpoint/2010/main" val="65855264"/>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A68BC5-920F-4657-85C4-75DE667F4438}"/>
              </a:ext>
            </a:extLst>
          </p:cNvPr>
          <p:cNvSpPr>
            <a:spLocks noGrp="1"/>
          </p:cNvSpPr>
          <p:nvPr>
            <p:ph type="title"/>
          </p:nvPr>
        </p:nvSpPr>
        <p:spPr/>
        <p:txBody>
          <a:bodyPr/>
          <a:lstStyle/>
          <a:p>
            <a:r>
              <a:rPr kumimoji="1" lang="ja-JP" altLang="en-US" b="1" dirty="0">
                <a:latin typeface="A-OTF 新ゴ Pro B" panose="020B0700000000000000" pitchFamily="34" charset="-128"/>
                <a:ea typeface="A-OTF 新ゴ Pro B" panose="020B0700000000000000" pitchFamily="34" charset="-128"/>
              </a:rPr>
              <a:t>本稿の目的</a:t>
            </a:r>
          </a:p>
        </p:txBody>
      </p:sp>
      <p:sp>
        <p:nvSpPr>
          <p:cNvPr id="3" name="コンテンツ プレースホルダー 2">
            <a:extLst>
              <a:ext uri="{FF2B5EF4-FFF2-40B4-BE49-F238E27FC236}">
                <a16:creationId xmlns:a16="http://schemas.microsoft.com/office/drawing/2014/main" id="{4002EC68-A811-4C38-A423-D7FCF474E56E}"/>
              </a:ext>
            </a:extLst>
          </p:cNvPr>
          <p:cNvSpPr>
            <a:spLocks noGrp="1"/>
          </p:cNvSpPr>
          <p:nvPr>
            <p:ph idx="1"/>
          </p:nvPr>
        </p:nvSpPr>
        <p:spPr>
          <a:xfrm>
            <a:off x="681043" y="1124744"/>
            <a:ext cx="8543925" cy="3168352"/>
          </a:xfrm>
        </p:spPr>
        <p:txBody>
          <a:bodyPr/>
          <a:lstStyle/>
          <a:p>
            <a:r>
              <a:rPr lang="ja-JP" altLang="ja-JP" sz="2200" dirty="0">
                <a:latin typeface="+mn-ea"/>
                <a:ea typeface="+mn-ea"/>
              </a:rPr>
              <a:t>テクニカルコミュニケーターが果たすべき役割を改めて見直し、今後に向けて取り組むべき行動と、その中で必要となる観点をまとめることを、この事例研究の目的としている。</a:t>
            </a:r>
          </a:p>
          <a:p>
            <a:endParaRPr lang="en-US" altLang="ja-JP" sz="2200" dirty="0">
              <a:latin typeface="+mn-ea"/>
              <a:ea typeface="+mn-ea"/>
            </a:endParaRPr>
          </a:p>
          <a:p>
            <a:r>
              <a:rPr lang="ja-JP" altLang="ja-JP" sz="2200" dirty="0">
                <a:latin typeface="+mn-ea"/>
                <a:ea typeface="+mn-ea"/>
              </a:rPr>
              <a:t>現場でしか得られないリアルな情報と接したことで生じた視点・観点の変化をもとに、今後のテクニカルコミュニケーターの在り方を提案する。</a:t>
            </a:r>
            <a:endParaRPr kumimoji="1" lang="ja-JP" altLang="en-US" sz="2200" dirty="0">
              <a:latin typeface="+mn-ea"/>
              <a:ea typeface="+mn-ea"/>
            </a:endParaRPr>
          </a:p>
        </p:txBody>
      </p:sp>
    </p:spTree>
    <p:extLst>
      <p:ext uri="{BB962C8B-B14F-4D97-AF65-F5344CB8AC3E}">
        <p14:creationId xmlns:p14="http://schemas.microsoft.com/office/powerpoint/2010/main" val="4031457515"/>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5B9BFBA-5A2F-4CCE-B285-DE4FE12B25E2}"/>
              </a:ext>
            </a:extLst>
          </p:cNvPr>
          <p:cNvSpPr>
            <a:spLocks noGrp="1"/>
          </p:cNvSpPr>
          <p:nvPr>
            <p:ph idx="1"/>
          </p:nvPr>
        </p:nvSpPr>
        <p:spPr>
          <a:xfrm>
            <a:off x="681043" y="1052741"/>
            <a:ext cx="8543925" cy="5688627"/>
          </a:xfrm>
        </p:spPr>
        <p:txBody>
          <a:bodyPr>
            <a:normAutofit/>
          </a:bodyPr>
          <a:lstStyle/>
          <a:p>
            <a:r>
              <a:rPr lang="ja-JP" altLang="ja-JP" sz="2200" dirty="0">
                <a:latin typeface="+mn-ea"/>
                <a:ea typeface="+mn-ea"/>
              </a:rPr>
              <a:t>実験</a:t>
            </a:r>
            <a:r>
              <a:rPr lang="ja-JP" altLang="en-US" sz="2200" dirty="0">
                <a:latin typeface="+mn-ea"/>
                <a:ea typeface="+mn-ea"/>
              </a:rPr>
              <a:t>では</a:t>
            </a:r>
            <a:r>
              <a:rPr lang="ja-JP" altLang="ja-JP" sz="2200" dirty="0">
                <a:latin typeface="+mn-ea"/>
                <a:ea typeface="+mn-ea"/>
              </a:rPr>
              <a:t>被験者による機器操作をもとに、事前に準備した観点でデータ取得をおこなうため、それらの準備・管理と実験当日の進行運営を複数メンバーで対応した。</a:t>
            </a:r>
            <a:endParaRPr lang="en-US" altLang="ja-JP" sz="2200" dirty="0">
              <a:latin typeface="+mn-ea"/>
              <a:ea typeface="+mn-ea"/>
            </a:endParaRPr>
          </a:p>
          <a:p>
            <a:endParaRPr lang="ja-JP" altLang="ja-JP" sz="2200" dirty="0">
              <a:latin typeface="+mn-ea"/>
              <a:ea typeface="+mn-ea"/>
            </a:endParaRPr>
          </a:p>
          <a:p>
            <a:r>
              <a:rPr lang="ja-JP" altLang="ja-JP" sz="2200" dirty="0">
                <a:latin typeface="+mn-ea"/>
                <a:ea typeface="+mn-ea"/>
              </a:rPr>
              <a:t>定量的なデータ取得が求められる実験であったため、本番を想定した準備の段階から協力することとなった。</a:t>
            </a:r>
            <a:endParaRPr lang="en-US" altLang="ja-JP" sz="2200" dirty="0">
              <a:latin typeface="+mn-ea"/>
              <a:ea typeface="+mn-ea"/>
            </a:endParaRPr>
          </a:p>
          <a:p>
            <a:endParaRPr lang="en-US" altLang="ja-JP" sz="2200" dirty="0">
              <a:latin typeface="+mn-ea"/>
              <a:ea typeface="+mn-ea"/>
            </a:endParaRPr>
          </a:p>
          <a:p>
            <a:r>
              <a:rPr lang="ja-JP" altLang="en-US" sz="2200" dirty="0">
                <a:latin typeface="+mn-ea"/>
                <a:ea typeface="+mn-ea"/>
              </a:rPr>
              <a:t>実験を実施するまでに下記について実施した。</a:t>
            </a:r>
            <a:endParaRPr lang="en-US" altLang="ja-JP" sz="2200" dirty="0">
              <a:latin typeface="+mn-ea"/>
              <a:ea typeface="+mn-ea"/>
            </a:endParaRPr>
          </a:p>
          <a:p>
            <a:pPr marL="342900" indent="-342900">
              <a:buFont typeface="Arial" panose="020B0604020202020204" pitchFamily="34" charset="0"/>
              <a:buChar char="•"/>
            </a:pPr>
            <a:r>
              <a:rPr lang="ja-JP" altLang="en-US" sz="2200" dirty="0">
                <a:latin typeface="+mn-ea"/>
                <a:ea typeface="+mn-ea"/>
              </a:rPr>
              <a:t>実験で使用する機材、シナリオの準備</a:t>
            </a:r>
            <a:endParaRPr lang="en-US" altLang="ja-JP" sz="2200" dirty="0">
              <a:latin typeface="+mn-ea"/>
              <a:ea typeface="+mn-ea"/>
            </a:endParaRPr>
          </a:p>
          <a:p>
            <a:pPr marL="342900" indent="-342900">
              <a:buFont typeface="Arial" panose="020B0604020202020204" pitchFamily="34" charset="0"/>
              <a:buChar char="•"/>
            </a:pPr>
            <a:r>
              <a:rPr lang="ja-JP" altLang="en-US" sz="2200" dirty="0">
                <a:latin typeface="+mn-ea"/>
                <a:ea typeface="+mn-ea"/>
              </a:rPr>
              <a:t>社内リハーサル</a:t>
            </a:r>
            <a:endParaRPr lang="en-US" altLang="ja-JP" sz="2200" dirty="0">
              <a:latin typeface="+mn-ea"/>
              <a:ea typeface="+mn-ea"/>
            </a:endParaRPr>
          </a:p>
          <a:p>
            <a:pPr marL="342900" indent="-342900">
              <a:buFont typeface="Arial" panose="020B0604020202020204" pitchFamily="34" charset="0"/>
              <a:buChar char="•"/>
            </a:pPr>
            <a:r>
              <a:rPr lang="ja-JP" altLang="en-US" sz="2200" dirty="0">
                <a:latin typeface="+mn-ea"/>
                <a:ea typeface="+mn-ea"/>
              </a:rPr>
              <a:t>実験会場の事前確認</a:t>
            </a:r>
            <a:endParaRPr lang="en-US" altLang="ja-JP" sz="2200" dirty="0">
              <a:latin typeface="+mn-ea"/>
              <a:ea typeface="+mn-ea"/>
            </a:endParaRPr>
          </a:p>
          <a:p>
            <a:pPr marL="342900" indent="-342900">
              <a:buFont typeface="Arial" panose="020B0604020202020204" pitchFamily="34" charset="0"/>
              <a:buChar char="•"/>
            </a:pPr>
            <a:r>
              <a:rPr lang="ja-JP" altLang="en-US" sz="2200" dirty="0">
                <a:latin typeface="+mn-ea"/>
                <a:ea typeface="+mn-ea"/>
              </a:rPr>
              <a:t>プレ実験</a:t>
            </a:r>
            <a:endParaRPr lang="en-US" altLang="ja-JP" sz="2200" dirty="0">
              <a:latin typeface="+mn-ea"/>
              <a:ea typeface="+mn-ea"/>
            </a:endParaRPr>
          </a:p>
        </p:txBody>
      </p:sp>
      <p:sp>
        <p:nvSpPr>
          <p:cNvPr id="4" name="タイトル 1">
            <a:extLst>
              <a:ext uri="{FF2B5EF4-FFF2-40B4-BE49-F238E27FC236}">
                <a16:creationId xmlns:a16="http://schemas.microsoft.com/office/drawing/2014/main" id="{09BF4958-7883-4A4B-BC91-E737F9F8815C}"/>
              </a:ext>
            </a:extLst>
          </p:cNvPr>
          <p:cNvSpPr>
            <a:spLocks noGrp="1"/>
          </p:cNvSpPr>
          <p:nvPr>
            <p:ph type="title"/>
          </p:nvPr>
        </p:nvSpPr>
        <p:spPr>
          <a:xfrm>
            <a:off x="495300" y="274638"/>
            <a:ext cx="8915400" cy="706090"/>
          </a:xfrm>
        </p:spPr>
        <p:txBody>
          <a:bodyPr/>
          <a:lstStyle/>
          <a:p>
            <a:r>
              <a:rPr lang="ja-JP" altLang="ja-JP" dirty="0">
                <a:latin typeface="A-OTF 新ゴ Pro B" panose="020B0700000000000000" pitchFamily="34" charset="-128"/>
                <a:ea typeface="A-OTF 新ゴ Pro B" panose="020B0700000000000000" pitchFamily="34" charset="-128"/>
              </a:rPr>
              <a:t>実験の開始までに行ったこと</a:t>
            </a:r>
            <a:endParaRPr kumimoji="1" lang="ja-JP" altLang="en-US" b="1"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506832002"/>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コンテンツ プレースホルダー 2">
            <a:extLst>
              <a:ext uri="{FF2B5EF4-FFF2-40B4-BE49-F238E27FC236}">
                <a16:creationId xmlns:a16="http://schemas.microsoft.com/office/drawing/2014/main" id="{53448D68-23E8-4EE6-8261-4A7ABEBF672D}"/>
              </a:ext>
            </a:extLst>
          </p:cNvPr>
          <p:cNvSpPr>
            <a:spLocks noGrp="1"/>
          </p:cNvSpPr>
          <p:nvPr>
            <p:ph idx="1"/>
          </p:nvPr>
        </p:nvSpPr>
        <p:spPr>
          <a:xfrm>
            <a:off x="681043" y="1052736"/>
            <a:ext cx="8543925" cy="4112574"/>
          </a:xfrm>
        </p:spPr>
        <p:txBody>
          <a:bodyPr>
            <a:normAutofit/>
          </a:bodyPr>
          <a:lstStyle/>
          <a:p>
            <a:r>
              <a:rPr lang="ja-JP" altLang="en-US" sz="2200">
                <a:latin typeface="+mn-ea"/>
                <a:ea typeface="+mn-ea"/>
              </a:rPr>
              <a:t>実験運営にあたり研究計画をもとに約</a:t>
            </a:r>
            <a:r>
              <a:rPr lang="en-US" altLang="ja-JP" sz="2200">
                <a:latin typeface="+mn-ea"/>
                <a:ea typeface="+mn-ea"/>
              </a:rPr>
              <a:t>30</a:t>
            </a:r>
            <a:r>
              <a:rPr lang="ja-JP" altLang="en-US" sz="2200">
                <a:latin typeface="+mn-ea"/>
                <a:ea typeface="+mn-ea"/>
              </a:rPr>
              <a:t>名の被験者に対してデータ取得をする実験の準備を行った</a:t>
            </a:r>
            <a:endParaRPr lang="en-US" altLang="ja-JP" sz="2200">
              <a:latin typeface="+mn-ea"/>
              <a:ea typeface="+mn-ea"/>
            </a:endParaRPr>
          </a:p>
          <a:p>
            <a:endParaRPr lang="ja-JP" altLang="en-US" sz="2200">
              <a:latin typeface="+mn-ea"/>
              <a:ea typeface="+mn-ea"/>
            </a:endParaRPr>
          </a:p>
          <a:p>
            <a:r>
              <a:rPr lang="ja-JP" altLang="ja-JP" sz="2200">
                <a:latin typeface="+mn-ea"/>
                <a:ea typeface="+mn-ea"/>
              </a:rPr>
              <a:t>実験で使用する機材</a:t>
            </a:r>
            <a:r>
              <a:rPr lang="ja-JP" altLang="en-US" sz="2200">
                <a:latin typeface="+mn-ea"/>
                <a:ea typeface="+mn-ea"/>
              </a:rPr>
              <a:t>・資料</a:t>
            </a:r>
            <a:r>
              <a:rPr lang="ja-JP" altLang="ja-JP" sz="2200">
                <a:latin typeface="+mn-ea"/>
                <a:ea typeface="+mn-ea"/>
              </a:rPr>
              <a:t>の準備</a:t>
            </a:r>
            <a:endParaRPr lang="en-US" altLang="ja-JP" sz="2200">
              <a:latin typeface="+mn-ea"/>
              <a:ea typeface="+mn-ea"/>
            </a:endParaRPr>
          </a:p>
          <a:p>
            <a:endParaRPr lang="ja-JP" altLang="en-US" sz="2200">
              <a:latin typeface="+mn-ea"/>
              <a:ea typeface="+mn-ea"/>
            </a:endParaRPr>
          </a:p>
          <a:p>
            <a:r>
              <a:rPr lang="ja-JP" altLang="ja-JP" sz="2200">
                <a:latin typeface="+mn-ea"/>
                <a:ea typeface="+mn-ea"/>
              </a:rPr>
              <a:t>被験者への対応において差異が生じないように、実験運営のためのシナリオを作成</a:t>
            </a:r>
            <a:endParaRPr kumimoji="1" lang="en-US" altLang="ja-JP" sz="2200" dirty="0">
              <a:latin typeface="+mn-ea"/>
              <a:ea typeface="+mn-ea"/>
            </a:endParaRPr>
          </a:p>
        </p:txBody>
      </p:sp>
      <p:sp>
        <p:nvSpPr>
          <p:cNvPr id="4" name="タイトル 1">
            <a:extLst>
              <a:ext uri="{FF2B5EF4-FFF2-40B4-BE49-F238E27FC236}">
                <a16:creationId xmlns:a16="http://schemas.microsoft.com/office/drawing/2014/main" id="{E2E6FC81-3DD4-4CA2-92B8-A5AEB53B1184}"/>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00"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ja-JP" dirty="0">
                <a:latin typeface="A-OTF 新ゴ Pro B" panose="020B0700000000000000" pitchFamily="34" charset="-128"/>
                <a:ea typeface="A-OTF 新ゴ Pro B" panose="020B0700000000000000" pitchFamily="34" charset="-128"/>
              </a:rPr>
              <a:t>実験で使用する機材と運営シナリオの準備</a:t>
            </a:r>
            <a:endParaRPr lang="ja-JP" altLang="en-US"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3822114194"/>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BAD23F-EC65-4093-92D2-82F7226EF93C}"/>
              </a:ext>
            </a:extLst>
          </p:cNvPr>
          <p:cNvSpPr>
            <a:spLocks noGrp="1"/>
          </p:cNvSpPr>
          <p:nvPr>
            <p:ph type="title"/>
          </p:nvPr>
        </p:nvSpPr>
        <p:spPr/>
        <p:txBody>
          <a:bodyPr/>
          <a:lstStyle/>
          <a:p>
            <a:r>
              <a:rPr lang="ja-JP" altLang="ja-JP" b="1" dirty="0">
                <a:latin typeface="A-OTF 新ゴ Pro B" panose="020B0700000000000000" pitchFamily="34" charset="-128"/>
                <a:ea typeface="A-OTF 新ゴ Pro B" panose="020B0700000000000000" pitchFamily="34" charset="-128"/>
              </a:rPr>
              <a:t>社内リハーサル</a:t>
            </a:r>
            <a:endParaRPr kumimoji="1" lang="ja-JP" altLang="en-US" b="1" dirty="0">
              <a:latin typeface="A-OTF 新ゴ Pro B" panose="020B0700000000000000" pitchFamily="34" charset="-128"/>
              <a:ea typeface="A-OTF 新ゴ Pro B" panose="020B0700000000000000" pitchFamily="34" charset="-128"/>
            </a:endParaRPr>
          </a:p>
        </p:txBody>
      </p:sp>
      <p:sp>
        <p:nvSpPr>
          <p:cNvPr id="22" name="コンテンツ プレースホルダー 2">
            <a:extLst>
              <a:ext uri="{FF2B5EF4-FFF2-40B4-BE49-F238E27FC236}">
                <a16:creationId xmlns:a16="http://schemas.microsoft.com/office/drawing/2014/main" id="{53448D68-23E8-4EE6-8261-4A7ABEBF672D}"/>
              </a:ext>
            </a:extLst>
          </p:cNvPr>
          <p:cNvSpPr>
            <a:spLocks noGrp="1"/>
          </p:cNvSpPr>
          <p:nvPr>
            <p:ph idx="1"/>
          </p:nvPr>
        </p:nvSpPr>
        <p:spPr>
          <a:xfrm>
            <a:off x="681043" y="1052738"/>
            <a:ext cx="8729658" cy="4865662"/>
          </a:xfrm>
        </p:spPr>
        <p:txBody>
          <a:bodyPr>
            <a:noAutofit/>
          </a:bodyPr>
          <a:lstStyle/>
          <a:p>
            <a:r>
              <a:rPr lang="ja-JP" altLang="ja-JP" sz="2200" dirty="0">
                <a:latin typeface="+mn-ea"/>
                <a:ea typeface="+mn-ea"/>
              </a:rPr>
              <a:t>被験者</a:t>
            </a:r>
            <a:r>
              <a:rPr lang="en-US" altLang="ja-JP" sz="2200" dirty="0">
                <a:latin typeface="+mn-ea"/>
                <a:ea typeface="+mn-ea"/>
              </a:rPr>
              <a:t>1</a:t>
            </a:r>
            <a:r>
              <a:rPr lang="ja-JP" altLang="ja-JP" sz="2200" dirty="0">
                <a:latin typeface="+mn-ea"/>
                <a:ea typeface="+mn-ea"/>
              </a:rPr>
              <a:t>人あたりに割り当てられた時間に制限</a:t>
            </a:r>
            <a:r>
              <a:rPr lang="ja-JP" altLang="en-US" sz="2200" dirty="0">
                <a:latin typeface="+mn-ea"/>
                <a:ea typeface="+mn-ea"/>
              </a:rPr>
              <a:t>があり、</a:t>
            </a:r>
            <a:r>
              <a:rPr lang="ja-JP" altLang="ja-JP" sz="2200" dirty="0">
                <a:latin typeface="+mn-ea"/>
                <a:ea typeface="+mn-ea"/>
              </a:rPr>
              <a:t>時間内でデータ取得が可能であるかの確認を実施した。</a:t>
            </a:r>
            <a:endParaRPr lang="en-US" altLang="ja-JP" sz="2200" dirty="0">
              <a:latin typeface="+mn-ea"/>
              <a:ea typeface="+mn-ea"/>
            </a:endParaRPr>
          </a:p>
          <a:p>
            <a:endParaRPr lang="ja-JP" altLang="ja-JP" sz="2200" dirty="0">
              <a:latin typeface="+mn-ea"/>
              <a:ea typeface="+mn-ea"/>
            </a:endParaRPr>
          </a:p>
          <a:p>
            <a:r>
              <a:rPr lang="ja-JP" altLang="ja-JP" sz="2200" dirty="0">
                <a:latin typeface="+mn-ea"/>
                <a:ea typeface="+mn-ea"/>
              </a:rPr>
              <a:t>実験の運営は複数名で役割を分担してローテーションするため、メンバーが入れ替わっても同じ進行ができるか</a:t>
            </a:r>
            <a:r>
              <a:rPr lang="ja-JP" altLang="en-US" sz="2200" dirty="0">
                <a:latin typeface="+mn-ea"/>
                <a:ea typeface="+mn-ea"/>
              </a:rPr>
              <a:t>の</a:t>
            </a:r>
            <a:r>
              <a:rPr lang="ja-JP" altLang="ja-JP" sz="2200" dirty="0">
                <a:latin typeface="+mn-ea"/>
                <a:ea typeface="+mn-ea"/>
              </a:rPr>
              <a:t>確認</a:t>
            </a:r>
            <a:r>
              <a:rPr lang="ja-JP" altLang="en-US" sz="2200" dirty="0">
                <a:latin typeface="+mn-ea"/>
                <a:ea typeface="+mn-ea"/>
              </a:rPr>
              <a:t>をした</a:t>
            </a:r>
            <a:r>
              <a:rPr lang="ja-JP" altLang="ja-JP" sz="2200" dirty="0">
                <a:latin typeface="+mn-ea"/>
                <a:ea typeface="+mn-ea"/>
              </a:rPr>
              <a:t>。</a:t>
            </a:r>
            <a:endParaRPr lang="en-US" altLang="ja-JP" sz="2200" dirty="0">
              <a:latin typeface="+mn-ea"/>
              <a:ea typeface="+mn-ea"/>
            </a:endParaRPr>
          </a:p>
          <a:p>
            <a:endParaRPr lang="ja-JP" altLang="ja-JP" sz="2200" dirty="0">
              <a:latin typeface="+mn-ea"/>
              <a:ea typeface="+mn-ea"/>
            </a:endParaRPr>
          </a:p>
          <a:p>
            <a:r>
              <a:rPr lang="ja-JP" altLang="ja-JP" sz="2200" dirty="0">
                <a:latin typeface="+mn-ea"/>
                <a:ea typeface="+mn-ea"/>
              </a:rPr>
              <a:t>実際の運営に近づけるため、被験</a:t>
            </a:r>
            <a:r>
              <a:rPr lang="ja-JP" altLang="en-US" sz="2200" dirty="0">
                <a:latin typeface="+mn-ea"/>
                <a:ea typeface="+mn-ea"/>
              </a:rPr>
              <a:t>者に</a:t>
            </a:r>
            <a:r>
              <a:rPr lang="ja-JP" altLang="ja-JP" sz="2200" dirty="0">
                <a:latin typeface="+mn-ea"/>
                <a:ea typeface="+mn-ea"/>
              </a:rPr>
              <a:t>社内メンバーを割り当ててリハーサル実施した。</a:t>
            </a:r>
          </a:p>
          <a:p>
            <a:endParaRPr lang="en-US" altLang="ja-JP" sz="2200" dirty="0">
              <a:latin typeface="+mn-ea"/>
              <a:ea typeface="+mn-ea"/>
            </a:endParaRPr>
          </a:p>
          <a:p>
            <a:r>
              <a:rPr lang="ja-JP" altLang="ja-JP" sz="2200" dirty="0">
                <a:latin typeface="+mn-ea"/>
                <a:ea typeface="+mn-ea"/>
              </a:rPr>
              <a:t>ここで初めて人を対象とした運営を模擬的に実施</a:t>
            </a:r>
            <a:r>
              <a:rPr lang="ja-JP" altLang="en-US" sz="2200" dirty="0">
                <a:latin typeface="+mn-ea"/>
                <a:ea typeface="+mn-ea"/>
              </a:rPr>
              <a:t>した</a:t>
            </a:r>
            <a:r>
              <a:rPr lang="ja-JP" altLang="ja-JP" sz="2200" dirty="0">
                <a:latin typeface="+mn-ea"/>
                <a:ea typeface="+mn-ea"/>
              </a:rPr>
              <a:t>が、事前に作成したシナリオ通りには進まない部分が</a:t>
            </a:r>
            <a:r>
              <a:rPr lang="ja-JP" altLang="en-US" sz="2200" dirty="0">
                <a:latin typeface="+mn-ea"/>
                <a:ea typeface="+mn-ea"/>
              </a:rPr>
              <a:t>あり</a:t>
            </a:r>
            <a:r>
              <a:rPr lang="ja-JP" altLang="ja-JP" sz="2200" dirty="0">
                <a:latin typeface="+mn-ea"/>
                <a:ea typeface="+mn-ea"/>
              </a:rPr>
              <a:t>、運営シナリオを追加修正することになった。</a:t>
            </a:r>
            <a:endParaRPr kumimoji="1" lang="ja-JP" altLang="en-US" sz="2200" dirty="0">
              <a:latin typeface="+mn-ea"/>
              <a:ea typeface="+mn-ea"/>
            </a:endParaRPr>
          </a:p>
        </p:txBody>
      </p:sp>
    </p:spTree>
    <p:extLst>
      <p:ext uri="{BB962C8B-B14F-4D97-AF65-F5344CB8AC3E}">
        <p14:creationId xmlns:p14="http://schemas.microsoft.com/office/powerpoint/2010/main" val="650893125"/>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コンテンツ プレースホルダー 2">
            <a:extLst>
              <a:ext uri="{FF2B5EF4-FFF2-40B4-BE49-F238E27FC236}">
                <a16:creationId xmlns:a16="http://schemas.microsoft.com/office/drawing/2014/main" id="{53448D68-23E8-4EE6-8261-4A7ABEBF672D}"/>
              </a:ext>
            </a:extLst>
          </p:cNvPr>
          <p:cNvSpPr>
            <a:spLocks noGrp="1"/>
          </p:cNvSpPr>
          <p:nvPr>
            <p:ph idx="1"/>
          </p:nvPr>
        </p:nvSpPr>
        <p:spPr>
          <a:xfrm>
            <a:off x="681043" y="1052740"/>
            <a:ext cx="8543925" cy="4436505"/>
          </a:xfrm>
        </p:spPr>
        <p:txBody>
          <a:bodyPr>
            <a:normAutofit/>
          </a:bodyPr>
          <a:lstStyle/>
          <a:p>
            <a:r>
              <a:rPr lang="ja-JP" altLang="ja-JP" sz="2200" dirty="0">
                <a:latin typeface="+mn-ea"/>
                <a:ea typeface="+mn-ea"/>
              </a:rPr>
              <a:t>研究責任者との調整のうえで、事前に実験環境の確認をおこなった。被験者の導線を考慮した実験機材および借用備品の配置が主な確認項目である。</a:t>
            </a:r>
            <a:endParaRPr lang="en-US" altLang="ja-JP" sz="2200" dirty="0">
              <a:latin typeface="+mn-ea"/>
              <a:ea typeface="+mn-ea"/>
            </a:endParaRPr>
          </a:p>
          <a:p>
            <a:endParaRPr lang="ja-JP" altLang="ja-JP" sz="2200" dirty="0">
              <a:latin typeface="+mn-ea"/>
              <a:ea typeface="+mn-ea"/>
            </a:endParaRPr>
          </a:p>
          <a:p>
            <a:r>
              <a:rPr lang="ja-JP" altLang="ja-JP" sz="2200" dirty="0">
                <a:latin typeface="+mn-ea"/>
                <a:ea typeface="+mn-ea"/>
              </a:rPr>
              <a:t>実験が複数の日程にまたがるため、実験の再現性を考慮して間取り図を作成した。</a:t>
            </a:r>
            <a:endParaRPr lang="en-US" altLang="ja-JP" sz="2200" dirty="0">
              <a:latin typeface="+mn-ea"/>
              <a:ea typeface="+mn-ea"/>
            </a:endParaRPr>
          </a:p>
          <a:p>
            <a:endParaRPr lang="ja-JP" altLang="ja-JP" sz="2200" dirty="0">
              <a:latin typeface="+mn-ea"/>
              <a:ea typeface="+mn-ea"/>
            </a:endParaRPr>
          </a:p>
          <a:p>
            <a:r>
              <a:rPr lang="ja-JP" altLang="ja-JP" sz="2200" dirty="0">
                <a:latin typeface="+mn-ea"/>
                <a:ea typeface="+mn-ea"/>
              </a:rPr>
              <a:t>確認の際に運営シナリオの下読みをおこなったところ、導線と合わせた進行内容の見直しが必要となった。</a:t>
            </a:r>
            <a:endParaRPr kumimoji="1" lang="en-US" altLang="ja-JP" sz="2200" dirty="0">
              <a:latin typeface="+mn-ea"/>
              <a:ea typeface="+mn-ea"/>
            </a:endParaRPr>
          </a:p>
        </p:txBody>
      </p:sp>
      <p:sp>
        <p:nvSpPr>
          <p:cNvPr id="4" name="タイトル 1">
            <a:extLst>
              <a:ext uri="{FF2B5EF4-FFF2-40B4-BE49-F238E27FC236}">
                <a16:creationId xmlns:a16="http://schemas.microsoft.com/office/drawing/2014/main" id="{CA62E8D1-6B01-40A5-83FB-9EEEA2B9655D}"/>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00"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ja-JP" dirty="0">
                <a:latin typeface="A-OTF 新ゴ Pro B" panose="020B0700000000000000" pitchFamily="34" charset="-128"/>
                <a:ea typeface="A-OTF 新ゴ Pro B" panose="020B0700000000000000" pitchFamily="34" charset="-128"/>
              </a:rPr>
              <a:t>実験会場の事前確認</a:t>
            </a:r>
            <a:endParaRPr lang="ja-JP" altLang="en-US"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3609630856"/>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BAD23F-EC65-4093-92D2-82F7226EF93C}"/>
              </a:ext>
            </a:extLst>
          </p:cNvPr>
          <p:cNvSpPr>
            <a:spLocks noGrp="1"/>
          </p:cNvSpPr>
          <p:nvPr>
            <p:ph type="title"/>
          </p:nvPr>
        </p:nvSpPr>
        <p:spPr/>
        <p:txBody>
          <a:bodyPr/>
          <a:lstStyle/>
          <a:p>
            <a:r>
              <a:rPr lang="ja-JP" altLang="ja-JP" b="1" dirty="0">
                <a:latin typeface="A-OTF 新ゴ Pro B" panose="020B0700000000000000" pitchFamily="34" charset="-128"/>
                <a:ea typeface="A-OTF 新ゴ Pro B" panose="020B0700000000000000" pitchFamily="34" charset="-128"/>
              </a:rPr>
              <a:t>プレ実験</a:t>
            </a:r>
            <a:endParaRPr kumimoji="1" lang="ja-JP" altLang="en-US" b="1" dirty="0">
              <a:latin typeface="A-OTF 新ゴ Pro B" panose="020B0700000000000000" pitchFamily="34" charset="-128"/>
              <a:ea typeface="A-OTF 新ゴ Pro B" panose="020B0700000000000000" pitchFamily="34" charset="-128"/>
            </a:endParaRPr>
          </a:p>
        </p:txBody>
      </p:sp>
      <p:sp>
        <p:nvSpPr>
          <p:cNvPr id="22" name="コンテンツ プレースホルダー 2">
            <a:extLst>
              <a:ext uri="{FF2B5EF4-FFF2-40B4-BE49-F238E27FC236}">
                <a16:creationId xmlns:a16="http://schemas.microsoft.com/office/drawing/2014/main" id="{53448D68-23E8-4EE6-8261-4A7ABEBF672D}"/>
              </a:ext>
            </a:extLst>
          </p:cNvPr>
          <p:cNvSpPr>
            <a:spLocks noGrp="1"/>
          </p:cNvSpPr>
          <p:nvPr>
            <p:ph idx="1"/>
          </p:nvPr>
        </p:nvSpPr>
        <p:spPr>
          <a:xfrm>
            <a:off x="681043" y="1052741"/>
            <a:ext cx="9024485" cy="3623359"/>
          </a:xfrm>
        </p:spPr>
        <p:txBody>
          <a:bodyPr>
            <a:normAutofit/>
          </a:bodyPr>
          <a:lstStyle/>
          <a:p>
            <a:r>
              <a:rPr lang="ja-JP" altLang="ja-JP" sz="2200" dirty="0">
                <a:latin typeface="+mn-ea"/>
                <a:ea typeface="+mn-ea"/>
              </a:rPr>
              <a:t>プレ実験では、被験者と事前知識は同等レベルと見なせる第三者に協力をいただ</a:t>
            </a:r>
            <a:r>
              <a:rPr lang="ja-JP" altLang="en-US" sz="2200" dirty="0">
                <a:latin typeface="+mn-ea"/>
                <a:ea typeface="+mn-ea"/>
              </a:rPr>
              <a:t>き、</a:t>
            </a:r>
            <a:r>
              <a:rPr lang="ja-JP" altLang="ja-JP" sz="2200" dirty="0">
                <a:latin typeface="+mn-ea"/>
                <a:ea typeface="+mn-ea"/>
              </a:rPr>
              <a:t>以下</a:t>
            </a:r>
            <a:r>
              <a:rPr lang="ja-JP" altLang="en-US" sz="2200" dirty="0">
                <a:latin typeface="+mn-ea"/>
                <a:ea typeface="+mn-ea"/>
              </a:rPr>
              <a:t>について</a:t>
            </a:r>
            <a:r>
              <a:rPr lang="ja-JP" altLang="ja-JP" sz="2200" dirty="0">
                <a:latin typeface="+mn-ea"/>
                <a:ea typeface="+mn-ea"/>
              </a:rPr>
              <a:t>確認</a:t>
            </a:r>
            <a:r>
              <a:rPr lang="ja-JP" altLang="en-US" sz="2200" dirty="0">
                <a:latin typeface="+mn-ea"/>
                <a:ea typeface="+mn-ea"/>
              </a:rPr>
              <a:t>を</a:t>
            </a:r>
            <a:r>
              <a:rPr lang="ja-JP" altLang="ja-JP" sz="2200" dirty="0">
                <a:latin typeface="+mn-ea"/>
                <a:ea typeface="+mn-ea"/>
              </a:rPr>
              <a:t>した。</a:t>
            </a:r>
            <a:endParaRPr lang="en-US" altLang="ja-JP" sz="2200" dirty="0">
              <a:latin typeface="+mn-ea"/>
              <a:ea typeface="+mn-ea"/>
            </a:endParaRPr>
          </a:p>
          <a:p>
            <a:endParaRPr lang="en-US" altLang="ja-JP" sz="2200" dirty="0">
              <a:latin typeface="+mn-ea"/>
              <a:ea typeface="+mn-ea"/>
            </a:endParaRPr>
          </a:p>
          <a:p>
            <a:r>
              <a:rPr lang="ja-JP" altLang="ja-JP" sz="2200" dirty="0">
                <a:latin typeface="+mn-ea"/>
                <a:ea typeface="+mn-ea"/>
              </a:rPr>
              <a:t>事前に作成した運営シナリオの進行によって、この研究で必要とするデータの取得が可能か。</a:t>
            </a:r>
          </a:p>
          <a:p>
            <a:endParaRPr lang="en-US" altLang="ja-JP" sz="2200" dirty="0">
              <a:latin typeface="+mn-ea"/>
              <a:ea typeface="+mn-ea"/>
            </a:endParaRPr>
          </a:p>
          <a:p>
            <a:r>
              <a:rPr lang="ja-JP" altLang="ja-JP" sz="2200" dirty="0">
                <a:latin typeface="+mn-ea"/>
                <a:ea typeface="+mn-ea"/>
              </a:rPr>
              <a:t>事前に準備した機材で、複数名に対して同等のデータ取得を実施可能か。</a:t>
            </a:r>
          </a:p>
        </p:txBody>
      </p:sp>
    </p:spTree>
    <p:extLst>
      <p:ext uri="{BB962C8B-B14F-4D97-AF65-F5344CB8AC3E}">
        <p14:creationId xmlns:p14="http://schemas.microsoft.com/office/powerpoint/2010/main" val="314456075"/>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DD1D2D-EF91-4C97-9DE6-C454311547C0}"/>
              </a:ext>
            </a:extLst>
          </p:cNvPr>
          <p:cNvSpPr>
            <a:spLocks noGrp="1"/>
          </p:cNvSpPr>
          <p:nvPr>
            <p:ph type="title"/>
          </p:nvPr>
        </p:nvSpPr>
        <p:spPr/>
        <p:txBody>
          <a:bodyPr/>
          <a:lstStyle/>
          <a:p>
            <a:r>
              <a:rPr lang="ja-JP" altLang="ja-JP" b="1" dirty="0">
                <a:latin typeface="A-OTF 新ゴ Pro B" panose="020B0700000000000000" pitchFamily="34" charset="-128"/>
                <a:ea typeface="A-OTF 新ゴ Pro B" panose="020B0700000000000000" pitchFamily="34" charset="-128"/>
              </a:rPr>
              <a:t>実験の開始までに準備した資料</a:t>
            </a:r>
            <a:endParaRPr lang="en-US" altLang="ja-JP" b="1" dirty="0">
              <a:latin typeface="A-OTF 新ゴ Pro B" panose="020B0700000000000000" pitchFamily="34" charset="-128"/>
              <a:ea typeface="A-OTF 新ゴ Pro B" panose="020B0700000000000000" pitchFamily="34" charset="-128"/>
            </a:endParaRPr>
          </a:p>
        </p:txBody>
      </p:sp>
      <p:sp>
        <p:nvSpPr>
          <p:cNvPr id="8" name="タイトル 1">
            <a:extLst>
              <a:ext uri="{FF2B5EF4-FFF2-40B4-BE49-F238E27FC236}">
                <a16:creationId xmlns:a16="http://schemas.microsoft.com/office/drawing/2014/main" id="{7F862F89-3075-400D-A7CF-6B59D32EF551}"/>
              </a:ext>
            </a:extLst>
          </p:cNvPr>
          <p:cNvSpPr txBox="1">
            <a:spLocks/>
          </p:cNvSpPr>
          <p:nvPr/>
        </p:nvSpPr>
        <p:spPr>
          <a:xfrm>
            <a:off x="681043" y="1052736"/>
            <a:ext cx="8729657" cy="4865662"/>
          </a:xfrm>
          <a:prstGeom prst="rect">
            <a:avLst/>
          </a:prstGeom>
        </p:spPr>
        <p:txBody>
          <a:bodyPr vert="horz" lIns="74295" tIns="37148" rIns="74295" bIns="37148" rtlCol="0" anchor="t" anchorCtr="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ja-JP" sz="2200" dirty="0">
                <a:latin typeface="+mn-ea"/>
                <a:ea typeface="+mn-ea"/>
              </a:rPr>
              <a:t>研究計画に沿って実験を進行するにあたって、準備の段階から運営側として作成した資料がある。</a:t>
            </a:r>
            <a:endParaRPr lang="en-US" altLang="ja-JP" sz="2200" dirty="0">
              <a:latin typeface="+mn-ea"/>
              <a:ea typeface="+mn-ea"/>
            </a:endParaRPr>
          </a:p>
          <a:p>
            <a:pPr>
              <a:lnSpc>
                <a:spcPct val="120000"/>
              </a:lnSpc>
              <a:spcBef>
                <a:spcPts val="24"/>
              </a:spcBef>
            </a:pPr>
            <a:r>
              <a:rPr lang="ja-JP" altLang="ja-JP" sz="2200" dirty="0">
                <a:latin typeface="+mn-ea"/>
                <a:ea typeface="+mn-ea"/>
              </a:rPr>
              <a:t>これらは、研究計画の実施を滞りなくサポートするために、運営側で作成した資料であり、この事例研究におけるアウトプットになっている。</a:t>
            </a:r>
            <a:endParaRPr lang="en-US" altLang="ja-JP" sz="2200" dirty="0">
              <a:latin typeface="+mn-ea"/>
              <a:ea typeface="+mn-ea"/>
            </a:endParaRPr>
          </a:p>
          <a:p>
            <a:pPr>
              <a:lnSpc>
                <a:spcPct val="120000"/>
              </a:lnSpc>
              <a:spcBef>
                <a:spcPts val="24"/>
              </a:spcBef>
            </a:pPr>
            <a:endParaRPr lang="en-US" altLang="ja-JP" sz="2200" dirty="0">
              <a:latin typeface="+mn-ea"/>
              <a:ea typeface="+mn-ea"/>
            </a:endParaRPr>
          </a:p>
          <a:p>
            <a:pPr marL="342900" indent="-342900">
              <a:lnSpc>
                <a:spcPct val="120000"/>
              </a:lnSpc>
              <a:spcBef>
                <a:spcPts val="24"/>
              </a:spcBef>
              <a:buFont typeface="Arial" panose="020B0604020202020204" pitchFamily="34" charset="0"/>
              <a:buChar char="•"/>
            </a:pPr>
            <a:r>
              <a:rPr lang="ja-JP" altLang="en-US" sz="2200" dirty="0"/>
              <a:t>実験要綱</a:t>
            </a:r>
          </a:p>
          <a:p>
            <a:pPr marL="342900" indent="-342900">
              <a:lnSpc>
                <a:spcPct val="120000"/>
              </a:lnSpc>
              <a:spcBef>
                <a:spcPts val="24"/>
              </a:spcBef>
              <a:buFont typeface="Arial" panose="020B0604020202020204" pitchFamily="34" charset="0"/>
              <a:buChar char="•"/>
            </a:pPr>
            <a:r>
              <a:rPr lang="ja-JP" altLang="en-US" sz="2200" dirty="0"/>
              <a:t>準備機材と資料のリスト </a:t>
            </a:r>
          </a:p>
          <a:p>
            <a:pPr marL="342900" indent="-342900">
              <a:lnSpc>
                <a:spcPct val="120000"/>
              </a:lnSpc>
              <a:spcBef>
                <a:spcPts val="24"/>
              </a:spcBef>
              <a:buFont typeface="Arial" panose="020B0604020202020204" pitchFamily="34" charset="0"/>
              <a:buChar char="•"/>
            </a:pPr>
            <a:r>
              <a:rPr lang="ja-JP" altLang="en-US" sz="2200" dirty="0"/>
              <a:t>運営シナリオ </a:t>
            </a:r>
          </a:p>
          <a:p>
            <a:pPr marL="342900" indent="-342900">
              <a:lnSpc>
                <a:spcPct val="120000"/>
              </a:lnSpc>
              <a:spcBef>
                <a:spcPts val="24"/>
              </a:spcBef>
              <a:buFont typeface="Arial" panose="020B0604020202020204" pitchFamily="34" charset="0"/>
              <a:buChar char="•"/>
            </a:pPr>
            <a:r>
              <a:rPr lang="ja-JP" altLang="en-US" sz="2200" dirty="0"/>
              <a:t>間取り図 </a:t>
            </a:r>
          </a:p>
          <a:p>
            <a:pPr marL="342900" indent="-342900">
              <a:lnSpc>
                <a:spcPct val="120000"/>
              </a:lnSpc>
              <a:spcBef>
                <a:spcPts val="24"/>
              </a:spcBef>
              <a:buFont typeface="Arial" panose="020B0604020202020204" pitchFamily="34" charset="0"/>
              <a:buChar char="•"/>
            </a:pPr>
            <a:r>
              <a:rPr lang="ja-JP" altLang="en-US" sz="2200" dirty="0"/>
              <a:t>アンケート </a:t>
            </a:r>
            <a:endParaRPr lang="en-US" altLang="ja-JP" sz="2200" dirty="0"/>
          </a:p>
          <a:p>
            <a:pPr>
              <a:lnSpc>
                <a:spcPct val="120000"/>
              </a:lnSpc>
              <a:spcBef>
                <a:spcPts val="24"/>
              </a:spcBef>
            </a:pPr>
            <a:endParaRPr lang="ja-JP" altLang="en-US" sz="2200" dirty="0">
              <a:latin typeface="+mn-ea"/>
              <a:ea typeface="+mn-ea"/>
            </a:endParaRPr>
          </a:p>
        </p:txBody>
      </p:sp>
    </p:spTree>
    <p:extLst>
      <p:ext uri="{BB962C8B-B14F-4D97-AF65-F5344CB8AC3E}">
        <p14:creationId xmlns:p14="http://schemas.microsoft.com/office/powerpoint/2010/main" val="2102335593"/>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DD1D2D-EF91-4C97-9DE6-C454311547C0}"/>
              </a:ext>
            </a:extLst>
          </p:cNvPr>
          <p:cNvSpPr>
            <a:spLocks noGrp="1"/>
          </p:cNvSpPr>
          <p:nvPr>
            <p:ph type="title"/>
          </p:nvPr>
        </p:nvSpPr>
        <p:spPr/>
        <p:txBody>
          <a:bodyPr/>
          <a:lstStyle/>
          <a:p>
            <a:r>
              <a:rPr lang="ja-JP" altLang="en-US" b="1" dirty="0">
                <a:latin typeface="A-OTF 新ゴ Pro B" panose="020B0700000000000000" pitchFamily="34" charset="-128"/>
                <a:ea typeface="A-OTF 新ゴ Pro B" panose="020B0700000000000000" pitchFamily="34" charset="-128"/>
              </a:rPr>
              <a:t>実験要綱</a:t>
            </a:r>
            <a:endParaRPr lang="en-US" altLang="ja-JP" b="1" dirty="0">
              <a:latin typeface="A-OTF 新ゴ Pro B" panose="020B0700000000000000" pitchFamily="34" charset="-128"/>
              <a:ea typeface="A-OTF 新ゴ Pro B" panose="020B0700000000000000" pitchFamily="34" charset="-128"/>
            </a:endParaRPr>
          </a:p>
        </p:txBody>
      </p:sp>
      <p:sp>
        <p:nvSpPr>
          <p:cNvPr id="8" name="タイトル 1">
            <a:extLst>
              <a:ext uri="{FF2B5EF4-FFF2-40B4-BE49-F238E27FC236}">
                <a16:creationId xmlns:a16="http://schemas.microsoft.com/office/drawing/2014/main" id="{7F862F89-3075-400D-A7CF-6B59D32EF551}"/>
              </a:ext>
            </a:extLst>
          </p:cNvPr>
          <p:cNvSpPr txBox="1">
            <a:spLocks/>
          </p:cNvSpPr>
          <p:nvPr/>
        </p:nvSpPr>
        <p:spPr>
          <a:xfrm>
            <a:off x="681043" y="1052736"/>
            <a:ext cx="8543925" cy="2232248"/>
          </a:xfrm>
          <a:prstGeom prst="rect">
            <a:avLst/>
          </a:prstGeom>
        </p:spPr>
        <p:txBody>
          <a:bodyPr vert="horz" lIns="74295" tIns="37148" rIns="74295" bIns="37148" rtlCol="0" anchor="t" anchorCtr="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en-US" sz="2200" dirty="0">
                <a:latin typeface="+mn-ea"/>
                <a:ea typeface="+mn-ea"/>
              </a:rPr>
              <a:t>研究</a:t>
            </a:r>
            <a:r>
              <a:rPr lang="ja-JP" altLang="ja-JP" sz="2200" dirty="0">
                <a:latin typeface="+mn-ea"/>
                <a:ea typeface="+mn-ea"/>
              </a:rPr>
              <a:t>計画をもとに、実験の実施内容を具体化した資料</a:t>
            </a:r>
            <a:endParaRPr lang="en-US" altLang="ja-JP" sz="2200" dirty="0">
              <a:latin typeface="+mn-ea"/>
              <a:ea typeface="+mn-ea"/>
            </a:endParaRPr>
          </a:p>
          <a:p>
            <a:pPr>
              <a:lnSpc>
                <a:spcPct val="120000"/>
              </a:lnSpc>
              <a:spcBef>
                <a:spcPts val="24"/>
              </a:spcBef>
            </a:pPr>
            <a:r>
              <a:rPr lang="ja-JP" altLang="ja-JP" sz="2200" dirty="0">
                <a:latin typeface="+mn-ea"/>
                <a:ea typeface="+mn-ea"/>
              </a:rPr>
              <a:t>研究計画を上位とし、実験の実施内容をまとめている。</a:t>
            </a:r>
            <a:br>
              <a:rPr lang="en-US" altLang="ja-JP" sz="2200" dirty="0">
                <a:latin typeface="+mn-ea"/>
                <a:ea typeface="+mn-ea"/>
              </a:rPr>
            </a:br>
            <a:r>
              <a:rPr lang="ja-JP" altLang="ja-JP" sz="2200" dirty="0">
                <a:latin typeface="+mn-ea"/>
                <a:ea typeface="+mn-ea"/>
              </a:rPr>
              <a:t>実験に使用する付帯資料などは、ここから参照する構成とした。</a:t>
            </a:r>
            <a:endParaRPr lang="en-US" altLang="ja-JP" sz="2200" dirty="0">
              <a:latin typeface="+mn-ea"/>
              <a:ea typeface="+mn-ea"/>
            </a:endParaRPr>
          </a:p>
        </p:txBody>
      </p:sp>
    </p:spTree>
    <p:extLst>
      <p:ext uri="{BB962C8B-B14F-4D97-AF65-F5344CB8AC3E}">
        <p14:creationId xmlns:p14="http://schemas.microsoft.com/office/powerpoint/2010/main" val="2139933366"/>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DD1D2D-EF91-4C97-9DE6-C454311547C0}"/>
              </a:ext>
            </a:extLst>
          </p:cNvPr>
          <p:cNvSpPr>
            <a:spLocks noGrp="1"/>
          </p:cNvSpPr>
          <p:nvPr>
            <p:ph type="title"/>
          </p:nvPr>
        </p:nvSpPr>
        <p:spPr/>
        <p:txBody>
          <a:bodyPr/>
          <a:lstStyle/>
          <a:p>
            <a:r>
              <a:rPr lang="ja-JP" altLang="en-US" b="1" dirty="0">
                <a:latin typeface="A-OTF 新ゴ Pro B" panose="020B0700000000000000" pitchFamily="34" charset="-128"/>
                <a:ea typeface="A-OTF 新ゴ Pro B" panose="020B0700000000000000" pitchFamily="34" charset="-128"/>
              </a:rPr>
              <a:t>準備機材と資料のリスト </a:t>
            </a:r>
          </a:p>
        </p:txBody>
      </p:sp>
      <p:sp>
        <p:nvSpPr>
          <p:cNvPr id="8" name="タイトル 1">
            <a:extLst>
              <a:ext uri="{FF2B5EF4-FFF2-40B4-BE49-F238E27FC236}">
                <a16:creationId xmlns:a16="http://schemas.microsoft.com/office/drawing/2014/main" id="{7F862F89-3075-400D-A7CF-6B59D32EF551}"/>
              </a:ext>
            </a:extLst>
          </p:cNvPr>
          <p:cNvSpPr txBox="1">
            <a:spLocks/>
          </p:cNvSpPr>
          <p:nvPr/>
        </p:nvSpPr>
        <p:spPr>
          <a:xfrm>
            <a:off x="681039" y="1124744"/>
            <a:ext cx="8729636" cy="1077020"/>
          </a:xfrm>
          <a:prstGeom prst="rect">
            <a:avLst/>
          </a:prstGeom>
        </p:spPr>
        <p:txBody>
          <a:bodyPr vert="horz" lIns="74295" tIns="37148" rIns="74295" bIns="37148" rtlCol="0" anchor="ctr">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ja-JP" sz="2200" dirty="0">
                <a:latin typeface="+mn-ea"/>
                <a:ea typeface="+mn-ea"/>
              </a:rPr>
              <a:t>実験会場に持参するすべての機材と資料のチェックリスト</a:t>
            </a:r>
            <a:endParaRPr lang="en-US" altLang="ja-JP" sz="2200" dirty="0">
              <a:latin typeface="+mn-ea"/>
              <a:ea typeface="+mn-ea"/>
            </a:endParaRPr>
          </a:p>
          <a:p>
            <a:pPr>
              <a:lnSpc>
                <a:spcPct val="120000"/>
              </a:lnSpc>
              <a:spcBef>
                <a:spcPts val="24"/>
              </a:spcBef>
            </a:pPr>
            <a:r>
              <a:rPr lang="ja-JP" altLang="ja-JP" sz="2200" dirty="0">
                <a:latin typeface="+mn-ea"/>
                <a:ea typeface="+mn-ea"/>
              </a:rPr>
              <a:t>実験初日の準備を考慮して、事前発送が必要な物品の洗い出しもこのリストでおこなっている。</a:t>
            </a:r>
            <a:endParaRPr lang="en-US" altLang="ja-JP" sz="2200" dirty="0">
              <a:latin typeface="+mn-ea"/>
              <a:ea typeface="+mn-ea"/>
            </a:endParaRPr>
          </a:p>
        </p:txBody>
      </p:sp>
      <p:pic>
        <p:nvPicPr>
          <p:cNvPr id="4" name="図 3">
            <a:extLst>
              <a:ext uri="{FF2B5EF4-FFF2-40B4-BE49-F238E27FC236}">
                <a16:creationId xmlns:a16="http://schemas.microsoft.com/office/drawing/2014/main" id="{0827F2C3-91AB-4F7F-8BF9-CC3C621C9775}"/>
              </a:ext>
            </a:extLst>
          </p:cNvPr>
          <p:cNvPicPr>
            <a:picLocks noChangeAspect="1"/>
          </p:cNvPicPr>
          <p:nvPr/>
        </p:nvPicPr>
        <p:blipFill>
          <a:blip r:embed="rId3"/>
          <a:stretch>
            <a:fillRect/>
          </a:stretch>
        </p:blipFill>
        <p:spPr>
          <a:xfrm>
            <a:off x="2360885" y="2239109"/>
            <a:ext cx="5184229" cy="4555491"/>
          </a:xfrm>
          <a:prstGeom prst="rect">
            <a:avLst/>
          </a:prstGeom>
        </p:spPr>
      </p:pic>
    </p:spTree>
    <p:extLst>
      <p:ext uri="{BB962C8B-B14F-4D97-AF65-F5344CB8AC3E}">
        <p14:creationId xmlns:p14="http://schemas.microsoft.com/office/powerpoint/2010/main" val="3491100401"/>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DD1D2D-EF91-4C97-9DE6-C454311547C0}"/>
              </a:ext>
            </a:extLst>
          </p:cNvPr>
          <p:cNvSpPr>
            <a:spLocks noGrp="1"/>
          </p:cNvSpPr>
          <p:nvPr>
            <p:ph type="title"/>
          </p:nvPr>
        </p:nvSpPr>
        <p:spPr/>
        <p:txBody>
          <a:bodyPr>
            <a:normAutofit/>
          </a:bodyPr>
          <a:lstStyle/>
          <a:p>
            <a:r>
              <a:rPr lang="ja-JP" altLang="ja-JP" sz="3250" dirty="0">
                <a:latin typeface="A-OTF 新ゴ Pro B" panose="020B0700000000000000" pitchFamily="34" charset="-128"/>
                <a:ea typeface="A-OTF 新ゴ Pro B" panose="020B0700000000000000" pitchFamily="34" charset="-128"/>
              </a:rPr>
              <a:t>運営シナリオ</a:t>
            </a:r>
            <a:endParaRPr lang="ja-JP" altLang="en-US" sz="3250" dirty="0">
              <a:latin typeface="A-OTF 新ゴ Pro B" panose="020B0700000000000000" pitchFamily="34" charset="-128"/>
              <a:ea typeface="A-OTF 新ゴ Pro B" panose="020B0700000000000000" pitchFamily="34" charset="-128"/>
            </a:endParaRPr>
          </a:p>
        </p:txBody>
      </p:sp>
      <p:sp>
        <p:nvSpPr>
          <p:cNvPr id="8" name="タイトル 1">
            <a:extLst>
              <a:ext uri="{FF2B5EF4-FFF2-40B4-BE49-F238E27FC236}">
                <a16:creationId xmlns:a16="http://schemas.microsoft.com/office/drawing/2014/main" id="{7F862F89-3075-400D-A7CF-6B59D32EF551}"/>
              </a:ext>
            </a:extLst>
          </p:cNvPr>
          <p:cNvSpPr txBox="1">
            <a:spLocks/>
          </p:cNvSpPr>
          <p:nvPr/>
        </p:nvSpPr>
        <p:spPr>
          <a:xfrm>
            <a:off x="681037" y="1750342"/>
            <a:ext cx="9054704" cy="698005"/>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en-US" altLang="ja-JP" sz="1625" dirty="0"/>
          </a:p>
        </p:txBody>
      </p:sp>
      <p:sp>
        <p:nvSpPr>
          <p:cNvPr id="5" name="タイトル 1">
            <a:extLst>
              <a:ext uri="{FF2B5EF4-FFF2-40B4-BE49-F238E27FC236}">
                <a16:creationId xmlns:a16="http://schemas.microsoft.com/office/drawing/2014/main" id="{B70A08A4-AAAD-4E11-942D-44BEC6D416BE}"/>
              </a:ext>
            </a:extLst>
          </p:cNvPr>
          <p:cNvSpPr txBox="1">
            <a:spLocks/>
          </p:cNvSpPr>
          <p:nvPr/>
        </p:nvSpPr>
        <p:spPr>
          <a:xfrm>
            <a:off x="681041" y="1052740"/>
            <a:ext cx="9054703" cy="3356923"/>
          </a:xfrm>
          <a:prstGeom prst="rect">
            <a:avLst/>
          </a:prstGeom>
        </p:spPr>
        <p:txBody>
          <a:bodyPr vert="horz" lIns="74295" tIns="37148" rIns="74295" bIns="37148" rtlCol="0" anchor="t" anchorCtr="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ja-JP" sz="2200" dirty="0">
                <a:latin typeface="+mn-ea"/>
                <a:ea typeface="+mn-ea"/>
              </a:rPr>
              <a:t>複数の被験者から定量的なデータを取得するために必要な運営内容を時系列でまとめた資料</a:t>
            </a:r>
            <a:endParaRPr lang="en-US" altLang="ja-JP" sz="2200" dirty="0">
              <a:latin typeface="+mn-ea"/>
              <a:ea typeface="+mn-ea"/>
            </a:endParaRPr>
          </a:p>
          <a:p>
            <a:pPr>
              <a:lnSpc>
                <a:spcPct val="120000"/>
              </a:lnSpc>
              <a:spcBef>
                <a:spcPts val="24"/>
              </a:spcBef>
            </a:pPr>
            <a:endParaRPr lang="en-US" altLang="ja-JP" sz="2200" dirty="0">
              <a:latin typeface="+mn-ea"/>
              <a:ea typeface="+mn-ea"/>
            </a:endParaRPr>
          </a:p>
          <a:p>
            <a:pPr>
              <a:lnSpc>
                <a:spcPct val="120000"/>
              </a:lnSpc>
              <a:spcBef>
                <a:spcPts val="24"/>
              </a:spcBef>
            </a:pPr>
            <a:r>
              <a:rPr lang="ja-JP" altLang="ja-JP" sz="2200" dirty="0">
                <a:latin typeface="+mn-ea"/>
                <a:ea typeface="+mn-ea"/>
              </a:rPr>
              <a:t>被験者は複数の行動パターンを示すことが想定されたため、そのパターンに応じた運営内容をまとめている。</a:t>
            </a:r>
            <a:endParaRPr lang="en-US" altLang="ja-JP" sz="2200" dirty="0">
              <a:latin typeface="+mn-ea"/>
              <a:ea typeface="+mn-ea"/>
            </a:endParaRPr>
          </a:p>
          <a:p>
            <a:pPr>
              <a:lnSpc>
                <a:spcPct val="120000"/>
              </a:lnSpc>
              <a:spcBef>
                <a:spcPts val="24"/>
              </a:spcBef>
            </a:pPr>
            <a:r>
              <a:rPr lang="ja-JP" altLang="ja-JP" sz="2200" dirty="0">
                <a:latin typeface="+mn-ea"/>
                <a:ea typeface="+mn-ea"/>
              </a:rPr>
              <a:t>被験者</a:t>
            </a:r>
            <a:r>
              <a:rPr lang="en-US" altLang="ja-JP" sz="2200" dirty="0">
                <a:latin typeface="+mn-ea"/>
                <a:ea typeface="+mn-ea"/>
              </a:rPr>
              <a:t>1</a:t>
            </a:r>
            <a:r>
              <a:rPr lang="ja-JP" altLang="ja-JP" sz="2200" dirty="0">
                <a:latin typeface="+mn-ea"/>
                <a:ea typeface="+mn-ea"/>
              </a:rPr>
              <a:t>人に割り当てられる時間に制限があったため、実験を中断するための判断基準もここにまとめた。</a:t>
            </a:r>
            <a:endParaRPr lang="en-US" altLang="ja-JP" sz="2200" dirty="0">
              <a:latin typeface="+mn-ea"/>
              <a:ea typeface="+mn-ea"/>
            </a:endParaRPr>
          </a:p>
        </p:txBody>
      </p:sp>
    </p:spTree>
    <p:extLst>
      <p:ext uri="{BB962C8B-B14F-4D97-AF65-F5344CB8AC3E}">
        <p14:creationId xmlns:p14="http://schemas.microsoft.com/office/powerpoint/2010/main" val="1356968365"/>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08E16037-3118-4A84-8996-6F5EC4B5A678}"/>
              </a:ext>
            </a:extLst>
          </p:cNvPr>
          <p:cNvSpPr txBox="1">
            <a:spLocks/>
          </p:cNvSpPr>
          <p:nvPr/>
        </p:nvSpPr>
        <p:spPr>
          <a:xfrm>
            <a:off x="681042" y="1052735"/>
            <a:ext cx="8729656" cy="2779633"/>
          </a:xfrm>
          <a:prstGeom prst="rect">
            <a:avLst/>
          </a:prstGeom>
        </p:spPr>
        <p:txBody>
          <a:bodyPr vert="horz" lIns="74295" tIns="37148" rIns="74295" bIns="37148" rtlCol="0" anchor="t" anchorCtr="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ja-JP" sz="2200" dirty="0"/>
              <a:t>複数日程、複数名に対して均一な実験を実施するために、機材の配置などを採寸した情報をまとめた図</a:t>
            </a:r>
            <a:endParaRPr lang="en-US" altLang="ja-JP" sz="2200" dirty="0"/>
          </a:p>
          <a:p>
            <a:pPr>
              <a:lnSpc>
                <a:spcPct val="120000"/>
              </a:lnSpc>
              <a:spcBef>
                <a:spcPts val="24"/>
              </a:spcBef>
            </a:pPr>
            <a:endParaRPr lang="en-US" altLang="ja-JP" sz="2200" dirty="0"/>
          </a:p>
          <a:p>
            <a:pPr>
              <a:lnSpc>
                <a:spcPct val="120000"/>
              </a:lnSpc>
              <a:spcBef>
                <a:spcPts val="24"/>
              </a:spcBef>
            </a:pPr>
            <a:r>
              <a:rPr lang="ja-JP" altLang="ja-JP" sz="2200" dirty="0"/>
              <a:t>実験開始前の会場状態を復元するため</a:t>
            </a:r>
            <a:r>
              <a:rPr lang="ja-JP" altLang="en-US" sz="2200" dirty="0"/>
              <a:t>に使用した。</a:t>
            </a:r>
            <a:endParaRPr lang="en-US" altLang="ja-JP" sz="2200" dirty="0"/>
          </a:p>
          <a:p>
            <a:pPr>
              <a:lnSpc>
                <a:spcPct val="120000"/>
              </a:lnSpc>
              <a:spcBef>
                <a:spcPts val="24"/>
              </a:spcBef>
            </a:pPr>
            <a:r>
              <a:rPr lang="ja-JP" altLang="en-US" sz="2200" dirty="0"/>
              <a:t>運</a:t>
            </a:r>
            <a:r>
              <a:rPr lang="ja-JP" altLang="ja-JP" sz="2200" dirty="0"/>
              <a:t>営メンバーが入れ替わっても同じ運営状態を維持することができる。</a:t>
            </a:r>
            <a:endParaRPr lang="ja-JP" altLang="en-US" sz="2200" dirty="0"/>
          </a:p>
        </p:txBody>
      </p:sp>
      <p:grpSp>
        <p:nvGrpSpPr>
          <p:cNvPr id="22" name="グループ化 21">
            <a:extLst>
              <a:ext uri="{FF2B5EF4-FFF2-40B4-BE49-F238E27FC236}">
                <a16:creationId xmlns:a16="http://schemas.microsoft.com/office/drawing/2014/main" id="{B7D5D0B3-31AA-4911-9E58-AB8A65ADF7B1}"/>
              </a:ext>
            </a:extLst>
          </p:cNvPr>
          <p:cNvGrpSpPr/>
          <p:nvPr/>
        </p:nvGrpSpPr>
        <p:grpSpPr>
          <a:xfrm>
            <a:off x="1797688" y="3096137"/>
            <a:ext cx="6310624" cy="3616770"/>
            <a:chOff x="2128049" y="2223505"/>
            <a:chExt cx="7791450" cy="4465467"/>
          </a:xfrm>
        </p:grpSpPr>
        <p:pic>
          <p:nvPicPr>
            <p:cNvPr id="11" name="図 10">
              <a:extLst>
                <a:ext uri="{FF2B5EF4-FFF2-40B4-BE49-F238E27FC236}">
                  <a16:creationId xmlns:a16="http://schemas.microsoft.com/office/drawing/2014/main" id="{001AEC76-E550-4DCD-AD51-909B38B1CD45}"/>
                </a:ext>
              </a:extLst>
            </p:cNvPr>
            <p:cNvPicPr>
              <a:picLocks noChangeAspect="1"/>
            </p:cNvPicPr>
            <p:nvPr/>
          </p:nvPicPr>
          <p:blipFill rotWithShape="1">
            <a:blip r:embed="rId3"/>
            <a:srcRect l="5008"/>
            <a:stretch/>
          </p:blipFill>
          <p:spPr>
            <a:xfrm>
              <a:off x="2128049" y="2223505"/>
              <a:ext cx="7791450" cy="4465467"/>
            </a:xfrm>
            <a:prstGeom prst="rect">
              <a:avLst/>
            </a:prstGeom>
          </p:spPr>
        </p:pic>
        <p:cxnSp>
          <p:nvCxnSpPr>
            <p:cNvPr id="15" name="直線矢印コネクタ 14">
              <a:extLst>
                <a:ext uri="{FF2B5EF4-FFF2-40B4-BE49-F238E27FC236}">
                  <a16:creationId xmlns:a16="http://schemas.microsoft.com/office/drawing/2014/main" id="{9B1A33FA-45DB-84FD-A03D-8958922E6ACD}"/>
                </a:ext>
              </a:extLst>
            </p:cNvPr>
            <p:cNvCxnSpPr>
              <a:cxnSpLocks/>
            </p:cNvCxnSpPr>
            <p:nvPr/>
          </p:nvCxnSpPr>
          <p:spPr>
            <a:xfrm>
              <a:off x="4348044" y="6219001"/>
              <a:ext cx="127551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6" name="テキスト ボックス 6">
              <a:extLst>
                <a:ext uri="{FF2B5EF4-FFF2-40B4-BE49-F238E27FC236}">
                  <a16:creationId xmlns:a16="http://schemas.microsoft.com/office/drawing/2014/main" id="{FDEEF1D3-5796-B371-23FD-17557E8CC950}"/>
                </a:ext>
              </a:extLst>
            </p:cNvPr>
            <p:cNvSpPr txBox="1"/>
            <p:nvPr/>
          </p:nvSpPr>
          <p:spPr>
            <a:xfrm>
              <a:off x="4668005" y="6184828"/>
              <a:ext cx="667991" cy="31682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ja-JP" sz="488" dirty="0">
                  <a:latin typeface="メイリオ" panose="020B0604030504040204" pitchFamily="50" charset="-128"/>
                  <a:ea typeface="メイリオ" panose="020B0604030504040204" pitchFamily="50" charset="-128"/>
                </a:rPr>
                <a:t>86cm</a:t>
              </a:r>
              <a:endParaRPr lang="ja-JP" altLang="en-US" sz="488" dirty="0">
                <a:latin typeface="メイリオ" panose="020B0604030504040204" pitchFamily="50" charset="-128"/>
                <a:ea typeface="メイリオ" panose="020B0604030504040204" pitchFamily="50" charset="-128"/>
              </a:endParaRPr>
            </a:p>
          </p:txBody>
        </p:sp>
        <p:sp>
          <p:nvSpPr>
            <p:cNvPr id="17" name="テキスト ボックス 7">
              <a:extLst>
                <a:ext uri="{FF2B5EF4-FFF2-40B4-BE49-F238E27FC236}">
                  <a16:creationId xmlns:a16="http://schemas.microsoft.com/office/drawing/2014/main" id="{F0C2549C-CAE7-41F7-B486-8E272CFA1356}"/>
                </a:ext>
              </a:extLst>
            </p:cNvPr>
            <p:cNvSpPr txBox="1"/>
            <p:nvPr/>
          </p:nvSpPr>
          <p:spPr>
            <a:xfrm>
              <a:off x="5721595" y="6287472"/>
              <a:ext cx="667991" cy="316826"/>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ja-JP" sz="488" dirty="0">
                  <a:latin typeface="メイリオ" panose="020B0604030504040204" pitchFamily="50" charset="-128"/>
                  <a:ea typeface="メイリオ" panose="020B0604030504040204" pitchFamily="50" charset="-128"/>
                </a:rPr>
                <a:t>44cm</a:t>
              </a:r>
              <a:endParaRPr lang="ja-JP" altLang="en-US" sz="488" dirty="0">
                <a:latin typeface="メイリオ" panose="020B0604030504040204" pitchFamily="50" charset="-128"/>
                <a:ea typeface="メイリオ" panose="020B0604030504040204" pitchFamily="50" charset="-128"/>
              </a:endParaRPr>
            </a:p>
          </p:txBody>
        </p:sp>
        <p:cxnSp>
          <p:nvCxnSpPr>
            <p:cNvPr id="20" name="直線矢印コネクタ 19">
              <a:extLst>
                <a:ext uri="{FF2B5EF4-FFF2-40B4-BE49-F238E27FC236}">
                  <a16:creationId xmlns:a16="http://schemas.microsoft.com/office/drawing/2014/main" id="{415C5E33-F4F2-41E3-367B-0F453218714B}"/>
                </a:ext>
              </a:extLst>
            </p:cNvPr>
            <p:cNvCxnSpPr>
              <a:cxnSpLocks/>
            </p:cNvCxnSpPr>
            <p:nvPr/>
          </p:nvCxnSpPr>
          <p:spPr>
            <a:xfrm>
              <a:off x="5623560" y="6219001"/>
              <a:ext cx="0" cy="3674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2" name="タイトル 1">
            <a:extLst>
              <a:ext uri="{FF2B5EF4-FFF2-40B4-BE49-F238E27FC236}">
                <a16:creationId xmlns:a16="http://schemas.microsoft.com/office/drawing/2014/main" id="{617FE03C-9C68-4E3F-BE8D-8C66E90B1B39}"/>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en-US" dirty="0">
                <a:latin typeface="A-OTF 新ゴ Pro B" panose="020B0700000000000000" pitchFamily="34" charset="-128"/>
                <a:ea typeface="A-OTF 新ゴ Pro B" panose="020B0700000000000000" pitchFamily="34" charset="-128"/>
              </a:rPr>
              <a:t>実験環境の間取り図</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1900718685"/>
      </p:ext>
    </p:extLst>
  </p:cSld>
  <p:clrMapOvr>
    <a:masterClrMapping/>
  </p:clrMapOvr>
  <p:transition spd="slow">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08E16037-3118-4A84-8996-6F5EC4B5A678}"/>
              </a:ext>
            </a:extLst>
          </p:cNvPr>
          <p:cNvSpPr txBox="1">
            <a:spLocks/>
          </p:cNvSpPr>
          <p:nvPr/>
        </p:nvSpPr>
        <p:spPr>
          <a:xfrm>
            <a:off x="681042" y="1052736"/>
            <a:ext cx="8729658" cy="4142249"/>
          </a:xfrm>
          <a:prstGeom prst="rect">
            <a:avLst/>
          </a:prstGeom>
        </p:spPr>
        <p:txBody>
          <a:bodyPr vert="horz" lIns="74295" tIns="37148" rIns="74295" bIns="37148" rtlCol="0" anchor="t" anchorCtr="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ja-JP" sz="2200" dirty="0">
                <a:latin typeface="+mn-ea"/>
                <a:ea typeface="+mn-ea"/>
              </a:rPr>
              <a:t>実験の開始までに準備した資料は、いずれも研究責任者から提供いただいた情報を元にしている。</a:t>
            </a:r>
            <a:endParaRPr lang="en-US" altLang="ja-JP" sz="2200" dirty="0">
              <a:latin typeface="+mn-ea"/>
              <a:ea typeface="+mn-ea"/>
            </a:endParaRPr>
          </a:p>
          <a:p>
            <a:pPr>
              <a:lnSpc>
                <a:spcPct val="120000"/>
              </a:lnSpc>
              <a:spcBef>
                <a:spcPts val="24"/>
              </a:spcBef>
            </a:pPr>
            <a:endParaRPr lang="ja-JP" altLang="ja-JP" sz="2200" dirty="0">
              <a:latin typeface="+mn-ea"/>
              <a:ea typeface="+mn-ea"/>
            </a:endParaRPr>
          </a:p>
          <a:p>
            <a:pPr>
              <a:lnSpc>
                <a:spcPct val="120000"/>
              </a:lnSpc>
              <a:spcBef>
                <a:spcPts val="24"/>
              </a:spcBef>
            </a:pPr>
            <a:r>
              <a:rPr lang="ja-JP" altLang="ja-JP" sz="2200" dirty="0">
                <a:latin typeface="+mn-ea"/>
                <a:ea typeface="+mn-ea"/>
              </a:rPr>
              <a:t>自身が担当する作業を例に比較すると、これらはインプット情報（仕様情報）の位置付けであり、これらをいかに分かりやすくまとめるかに注力している。</a:t>
            </a:r>
            <a:endParaRPr lang="en-US" altLang="ja-JP" sz="2200" dirty="0">
              <a:latin typeface="+mn-ea"/>
              <a:ea typeface="+mn-ea"/>
            </a:endParaRPr>
          </a:p>
          <a:p>
            <a:pPr>
              <a:lnSpc>
                <a:spcPct val="120000"/>
              </a:lnSpc>
              <a:spcBef>
                <a:spcPts val="24"/>
              </a:spcBef>
            </a:pPr>
            <a:r>
              <a:rPr lang="ja-JP" altLang="en-US" sz="2200" dirty="0">
                <a:latin typeface="+mn-ea"/>
                <a:ea typeface="+mn-ea"/>
              </a:rPr>
              <a:t>対して、</a:t>
            </a:r>
            <a:r>
              <a:rPr lang="ja-JP" altLang="ja-JP" sz="2200" dirty="0">
                <a:latin typeface="+mn-ea"/>
                <a:ea typeface="+mn-ea"/>
              </a:rPr>
              <a:t>会場の事前確認、社内リハーサル、プレ実験を通じて得られた情報が追加インプットとなり、各資料は工程を追うごとに変化していった。</a:t>
            </a:r>
            <a:endParaRPr lang="en-US" altLang="ja-JP" sz="2200" dirty="0">
              <a:latin typeface="+mn-ea"/>
              <a:ea typeface="+mn-ea"/>
            </a:endParaRPr>
          </a:p>
        </p:txBody>
      </p:sp>
      <p:sp>
        <p:nvSpPr>
          <p:cNvPr id="4" name="タイトル 1">
            <a:extLst>
              <a:ext uri="{FF2B5EF4-FFF2-40B4-BE49-F238E27FC236}">
                <a16:creationId xmlns:a16="http://schemas.microsoft.com/office/drawing/2014/main" id="{EDD175F2-794C-4AD8-BE59-FBBFE30C8028}"/>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ja-JP" dirty="0">
                <a:latin typeface="A-OTF 新ゴ Pro B" panose="020B0700000000000000" pitchFamily="34" charset="-128"/>
                <a:ea typeface="A-OTF 新ゴ Pro B" panose="020B0700000000000000" pitchFamily="34" charset="-128"/>
              </a:rPr>
              <a:t>実験で使用した資料の更新</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2075499138"/>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08E16037-3118-4A84-8996-6F5EC4B5A678}"/>
              </a:ext>
            </a:extLst>
          </p:cNvPr>
          <p:cNvSpPr txBox="1">
            <a:spLocks/>
          </p:cNvSpPr>
          <p:nvPr/>
        </p:nvSpPr>
        <p:spPr>
          <a:xfrm>
            <a:off x="681043" y="1065380"/>
            <a:ext cx="8300697" cy="2331200"/>
          </a:xfrm>
          <a:prstGeom prst="rect">
            <a:avLst/>
          </a:prstGeom>
        </p:spPr>
        <p:txBody>
          <a:bodyPr vert="horz" lIns="74295" tIns="37148" rIns="74295" bIns="37148" rtlCol="0" anchor="t"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en-US" sz="2200" dirty="0"/>
              <a:t>プレ実験前</a:t>
            </a:r>
            <a:r>
              <a:rPr lang="en-US" altLang="ja-JP" sz="2200" dirty="0"/>
              <a:t>	</a:t>
            </a:r>
            <a:r>
              <a:rPr lang="ja-JP" altLang="en-US" sz="2200" dirty="0"/>
              <a:t>：</a:t>
            </a:r>
            <a:r>
              <a:rPr lang="en-US" altLang="ja-JP" sz="2200" dirty="0"/>
              <a:t>5</a:t>
            </a:r>
            <a:r>
              <a:rPr lang="ja-JP" altLang="en-US" sz="2200" dirty="0"/>
              <a:t>点追加</a:t>
            </a:r>
            <a:endParaRPr lang="en-US" altLang="ja-JP" sz="2200" dirty="0"/>
          </a:p>
          <a:p>
            <a:pPr>
              <a:lnSpc>
                <a:spcPct val="120000"/>
              </a:lnSpc>
              <a:spcBef>
                <a:spcPts val="24"/>
              </a:spcBef>
            </a:pPr>
            <a:r>
              <a:rPr lang="ja-JP" altLang="en-US" sz="2200" dirty="0"/>
              <a:t>プレ実験後</a:t>
            </a:r>
            <a:r>
              <a:rPr lang="en-US" altLang="ja-JP" sz="2200" dirty="0"/>
              <a:t>	</a:t>
            </a:r>
            <a:r>
              <a:rPr lang="ja-JP" altLang="en-US" sz="2200" dirty="0"/>
              <a:t>：</a:t>
            </a:r>
            <a:r>
              <a:rPr lang="en-US" altLang="ja-JP" sz="2200" dirty="0"/>
              <a:t>4</a:t>
            </a:r>
            <a:r>
              <a:rPr lang="ja-JP" altLang="en-US" sz="2200" dirty="0"/>
              <a:t>点追加、</a:t>
            </a:r>
            <a:r>
              <a:rPr lang="en-US" altLang="ja-JP" sz="2200" dirty="0"/>
              <a:t>1</a:t>
            </a:r>
            <a:r>
              <a:rPr lang="ja-JP" altLang="en-US" sz="2200" dirty="0"/>
              <a:t>点除外</a:t>
            </a:r>
            <a:endParaRPr lang="en-US" altLang="ja-JP" sz="2200" dirty="0"/>
          </a:p>
          <a:p>
            <a:pPr>
              <a:lnSpc>
                <a:spcPct val="120000"/>
              </a:lnSpc>
              <a:spcBef>
                <a:spcPts val="24"/>
              </a:spcBef>
            </a:pPr>
            <a:r>
              <a:rPr lang="ja-JP" altLang="en-US" sz="2200" dirty="0"/>
              <a:t>本実験</a:t>
            </a:r>
            <a:r>
              <a:rPr lang="en-US" altLang="ja-JP" sz="2200" dirty="0"/>
              <a:t>		</a:t>
            </a:r>
            <a:r>
              <a:rPr lang="ja-JP" altLang="en-US" sz="2200" dirty="0"/>
              <a:t>：</a:t>
            </a:r>
            <a:r>
              <a:rPr lang="en-US" altLang="ja-JP" sz="2200" dirty="0"/>
              <a:t>2</a:t>
            </a:r>
            <a:r>
              <a:rPr lang="ja-JP" altLang="en-US" sz="2200" dirty="0"/>
              <a:t>点追加、</a:t>
            </a:r>
            <a:r>
              <a:rPr lang="en-US" altLang="ja-JP" sz="2200" dirty="0"/>
              <a:t>1</a:t>
            </a:r>
            <a:r>
              <a:rPr lang="ja-JP" altLang="en-US" sz="2200" dirty="0"/>
              <a:t>点除外</a:t>
            </a:r>
            <a:endParaRPr lang="en-US" altLang="ja-JP" sz="2200" dirty="0"/>
          </a:p>
          <a:p>
            <a:pPr>
              <a:lnSpc>
                <a:spcPct val="120000"/>
              </a:lnSpc>
              <a:spcBef>
                <a:spcPts val="24"/>
              </a:spcBef>
            </a:pPr>
            <a:endParaRPr lang="en-US" altLang="ja-JP" sz="2200" dirty="0"/>
          </a:p>
          <a:p>
            <a:pPr>
              <a:lnSpc>
                <a:spcPct val="120000"/>
              </a:lnSpc>
              <a:spcBef>
                <a:spcPts val="24"/>
              </a:spcBef>
            </a:pPr>
            <a:r>
              <a:rPr lang="en-US" altLang="ja-JP" sz="2200" dirty="0"/>
              <a:t>23</a:t>
            </a:r>
            <a:r>
              <a:rPr lang="ja-JP" altLang="en-US" sz="2200" dirty="0"/>
              <a:t>点うち</a:t>
            </a:r>
            <a:r>
              <a:rPr lang="en-US" altLang="ja-JP" sz="2200" dirty="0"/>
              <a:t>8</a:t>
            </a:r>
            <a:r>
              <a:rPr lang="ja-JP" altLang="en-US" sz="2200" dirty="0"/>
              <a:t>点に関しては実験準備から本実験の実施が終了した時点までに変更していた。</a:t>
            </a:r>
          </a:p>
        </p:txBody>
      </p:sp>
      <p:sp>
        <p:nvSpPr>
          <p:cNvPr id="5" name="タイトル 1">
            <a:extLst>
              <a:ext uri="{FF2B5EF4-FFF2-40B4-BE49-F238E27FC236}">
                <a16:creationId xmlns:a16="http://schemas.microsoft.com/office/drawing/2014/main" id="{5C91DD43-6087-4D33-BCAD-95C2C5821402}"/>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ja-JP" dirty="0">
                <a:latin typeface="A-OTF 新ゴ Pro B" panose="020B0700000000000000" pitchFamily="34" charset="-128"/>
                <a:ea typeface="A-OTF 新ゴ Pro B" panose="020B0700000000000000" pitchFamily="34" charset="-128"/>
              </a:rPr>
              <a:t>実験のために準備</a:t>
            </a:r>
            <a:r>
              <a:rPr lang="ja-JP" altLang="en-US" dirty="0">
                <a:latin typeface="A-OTF 新ゴ Pro B" panose="020B0700000000000000" pitchFamily="34" charset="-128"/>
                <a:ea typeface="A-OTF 新ゴ Pro B" panose="020B0700000000000000" pitchFamily="34" charset="-128"/>
              </a:rPr>
              <a:t>する機材・</a:t>
            </a:r>
            <a:r>
              <a:rPr lang="ja-JP" altLang="ja-JP" dirty="0">
                <a:latin typeface="A-OTF 新ゴ Pro B" panose="020B0700000000000000" pitchFamily="34" charset="-128"/>
                <a:ea typeface="A-OTF 新ゴ Pro B" panose="020B0700000000000000" pitchFamily="34" charset="-128"/>
              </a:rPr>
              <a:t>物品</a:t>
            </a:r>
            <a:r>
              <a:rPr lang="ja-JP" altLang="en-US" dirty="0">
                <a:latin typeface="A-OTF 新ゴ Pro B" panose="020B0700000000000000" pitchFamily="34" charset="-128"/>
                <a:ea typeface="A-OTF 新ゴ Pro B" panose="020B0700000000000000" pitchFamily="34" charset="-128"/>
              </a:rPr>
              <a:t>の差分</a:t>
            </a:r>
            <a:endParaRPr lang="en-US" altLang="ja-JP" dirty="0">
              <a:latin typeface="A-OTF 新ゴ Pro B" panose="020B0700000000000000" pitchFamily="34" charset="-128"/>
              <a:ea typeface="A-OTF 新ゴ Pro B" panose="020B0700000000000000" pitchFamily="34" charset="-128"/>
            </a:endParaRPr>
          </a:p>
        </p:txBody>
      </p:sp>
      <p:pic>
        <p:nvPicPr>
          <p:cNvPr id="2" name="図 1">
            <a:extLst>
              <a:ext uri="{FF2B5EF4-FFF2-40B4-BE49-F238E27FC236}">
                <a16:creationId xmlns:a16="http://schemas.microsoft.com/office/drawing/2014/main" id="{D3C29D58-EEBD-411B-B5CE-D19D9DCD505F}"/>
              </a:ext>
            </a:extLst>
          </p:cNvPr>
          <p:cNvPicPr>
            <a:picLocks noChangeAspect="1"/>
          </p:cNvPicPr>
          <p:nvPr/>
        </p:nvPicPr>
        <p:blipFill>
          <a:blip r:embed="rId3"/>
          <a:stretch>
            <a:fillRect/>
          </a:stretch>
        </p:blipFill>
        <p:spPr>
          <a:xfrm>
            <a:off x="1280592" y="3572972"/>
            <a:ext cx="7991856" cy="3168396"/>
          </a:xfrm>
          <a:prstGeom prst="rect">
            <a:avLst/>
          </a:prstGeom>
        </p:spPr>
      </p:pic>
    </p:spTree>
    <p:extLst>
      <p:ext uri="{BB962C8B-B14F-4D97-AF65-F5344CB8AC3E}">
        <p14:creationId xmlns:p14="http://schemas.microsoft.com/office/powerpoint/2010/main" val="895258596"/>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08E16037-3118-4A84-8996-6F5EC4B5A678}"/>
              </a:ext>
            </a:extLst>
          </p:cNvPr>
          <p:cNvSpPr txBox="1">
            <a:spLocks/>
          </p:cNvSpPr>
          <p:nvPr/>
        </p:nvSpPr>
        <p:spPr>
          <a:xfrm>
            <a:off x="681042" y="1052737"/>
            <a:ext cx="8808462" cy="4320479"/>
          </a:xfrm>
          <a:prstGeom prst="rect">
            <a:avLst/>
          </a:prstGeom>
        </p:spPr>
        <p:txBody>
          <a:bodyPr vert="horz" lIns="74295" tIns="37148" rIns="74295" bIns="37148"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en-US" sz="2200" dirty="0"/>
              <a:t>実験準備の段階で２部屋を使用して実験を実施する想定だったが、プレ実験で実験を実施する環境を構築した際に１部屋で実施が可能と判断したため、シナリオに追加変更をした。</a:t>
            </a:r>
            <a:endParaRPr lang="en-US" altLang="ja-JP" sz="2200" dirty="0"/>
          </a:p>
          <a:p>
            <a:pPr>
              <a:lnSpc>
                <a:spcPct val="120000"/>
              </a:lnSpc>
              <a:spcBef>
                <a:spcPts val="24"/>
              </a:spcBef>
            </a:pPr>
            <a:endParaRPr lang="en-US" altLang="ja-JP" sz="2200" dirty="0"/>
          </a:p>
          <a:p>
            <a:pPr>
              <a:lnSpc>
                <a:spcPct val="120000"/>
              </a:lnSpc>
              <a:spcBef>
                <a:spcPts val="24"/>
              </a:spcBef>
            </a:pPr>
            <a:r>
              <a:rPr lang="ja-JP" altLang="en-US" sz="2200" dirty="0"/>
              <a:t>本実験の途中で普段とは異なる環境や実験という特殊な状況が影響し体調不良を訴える被験者が発生した。</a:t>
            </a:r>
            <a:endParaRPr lang="en-US" altLang="ja-JP" sz="2200" dirty="0"/>
          </a:p>
          <a:p>
            <a:pPr>
              <a:lnSpc>
                <a:spcPct val="120000"/>
              </a:lnSpc>
              <a:spcBef>
                <a:spcPts val="24"/>
              </a:spcBef>
            </a:pPr>
            <a:r>
              <a:rPr lang="ja-JP" altLang="en-US" sz="2200" dirty="0"/>
              <a:t>被験者が操作を開始する前に実験中の環境を再現し、実施できるかを確認するように変更した。</a:t>
            </a:r>
            <a:endParaRPr lang="en-US" altLang="ja-JP" sz="2200" dirty="0"/>
          </a:p>
        </p:txBody>
      </p:sp>
      <p:sp>
        <p:nvSpPr>
          <p:cNvPr id="4" name="タイトル 1">
            <a:extLst>
              <a:ext uri="{FF2B5EF4-FFF2-40B4-BE49-F238E27FC236}">
                <a16:creationId xmlns:a16="http://schemas.microsoft.com/office/drawing/2014/main" id="{0FAF59E6-9DDE-4CBD-94B7-9DCE92D5C7BA}"/>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en-US" dirty="0">
                <a:latin typeface="A-OTF 新ゴ Pro B" panose="020B0700000000000000" pitchFamily="34" charset="-128"/>
                <a:ea typeface="A-OTF 新ゴ Pro B" panose="020B0700000000000000" pitchFamily="34" charset="-128"/>
              </a:rPr>
              <a:t>運営シナリオの差分</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409038515"/>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08E16037-3118-4A84-8996-6F5EC4B5A678}"/>
              </a:ext>
            </a:extLst>
          </p:cNvPr>
          <p:cNvSpPr txBox="1">
            <a:spLocks/>
          </p:cNvSpPr>
          <p:nvPr/>
        </p:nvSpPr>
        <p:spPr>
          <a:xfrm>
            <a:off x="681042" y="1025826"/>
            <a:ext cx="8915400" cy="1934413"/>
          </a:xfrm>
          <a:prstGeom prst="rect">
            <a:avLst/>
          </a:prstGeom>
        </p:spPr>
        <p:txBody>
          <a:bodyPr vert="horz" lIns="74295" tIns="37148" rIns="74295" bIns="37148" rtlCol="0" anchor="t">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ja-JP" sz="2275" dirty="0"/>
              <a:t>実験会場の事前確認</a:t>
            </a:r>
            <a:r>
              <a:rPr lang="ja-JP" altLang="en-US" sz="2275" dirty="0"/>
              <a:t>で部屋の採寸をしてプレ実験で実験を実施する環境を構築し、データ取得が可能な実験環境と判断し、間取りを更新した。</a:t>
            </a:r>
            <a:endParaRPr lang="en-US" altLang="ja-JP" sz="2275" dirty="0"/>
          </a:p>
          <a:p>
            <a:pPr>
              <a:lnSpc>
                <a:spcPct val="120000"/>
              </a:lnSpc>
              <a:spcBef>
                <a:spcPts val="24"/>
              </a:spcBef>
            </a:pPr>
            <a:endParaRPr lang="en-US" altLang="ja-JP" sz="2275" dirty="0"/>
          </a:p>
        </p:txBody>
      </p:sp>
      <p:pic>
        <p:nvPicPr>
          <p:cNvPr id="1026" name="Picture 2">
            <a:extLst>
              <a:ext uri="{FF2B5EF4-FFF2-40B4-BE49-F238E27FC236}">
                <a16:creationId xmlns:a16="http://schemas.microsoft.com/office/drawing/2014/main" id="{53AE1B4B-6DE9-4A9D-8CA4-20D3B44068D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15045" t="32216"/>
          <a:stretch>
            <a:fillRect/>
          </a:stretch>
        </p:blipFill>
        <p:spPr bwMode="auto">
          <a:xfrm>
            <a:off x="322572" y="3862912"/>
            <a:ext cx="4630428" cy="254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グループ化 6">
            <a:extLst>
              <a:ext uri="{FF2B5EF4-FFF2-40B4-BE49-F238E27FC236}">
                <a16:creationId xmlns:a16="http://schemas.microsoft.com/office/drawing/2014/main" id="{EA2B46B7-7FFF-4F70-B01C-270075FFBFCB}"/>
              </a:ext>
            </a:extLst>
          </p:cNvPr>
          <p:cNvGrpSpPr/>
          <p:nvPr/>
        </p:nvGrpSpPr>
        <p:grpSpPr>
          <a:xfrm>
            <a:off x="5138742" y="3860020"/>
            <a:ext cx="4630428" cy="2653809"/>
            <a:chOff x="2128049" y="2223505"/>
            <a:chExt cx="7791450" cy="4465467"/>
          </a:xfrm>
        </p:grpSpPr>
        <p:pic>
          <p:nvPicPr>
            <p:cNvPr id="8" name="図 7">
              <a:extLst>
                <a:ext uri="{FF2B5EF4-FFF2-40B4-BE49-F238E27FC236}">
                  <a16:creationId xmlns:a16="http://schemas.microsoft.com/office/drawing/2014/main" id="{CAE1730C-F544-443E-896F-ECE431D857DF}"/>
                </a:ext>
              </a:extLst>
            </p:cNvPr>
            <p:cNvPicPr>
              <a:picLocks noChangeAspect="1"/>
            </p:cNvPicPr>
            <p:nvPr/>
          </p:nvPicPr>
          <p:blipFill rotWithShape="1">
            <a:blip r:embed="rId4"/>
            <a:srcRect l="5008"/>
            <a:stretch/>
          </p:blipFill>
          <p:spPr>
            <a:xfrm>
              <a:off x="2128049" y="2223505"/>
              <a:ext cx="7791450" cy="4465467"/>
            </a:xfrm>
            <a:prstGeom prst="rect">
              <a:avLst/>
            </a:prstGeom>
          </p:spPr>
        </p:pic>
        <p:cxnSp>
          <p:nvCxnSpPr>
            <p:cNvPr id="11" name="直線矢印コネクタ 10">
              <a:extLst>
                <a:ext uri="{FF2B5EF4-FFF2-40B4-BE49-F238E27FC236}">
                  <a16:creationId xmlns:a16="http://schemas.microsoft.com/office/drawing/2014/main" id="{F6ADB0F0-3379-4CC0-91D8-9C0461969D57}"/>
                </a:ext>
              </a:extLst>
            </p:cNvPr>
            <p:cNvCxnSpPr>
              <a:cxnSpLocks/>
            </p:cNvCxnSpPr>
            <p:nvPr/>
          </p:nvCxnSpPr>
          <p:spPr>
            <a:xfrm>
              <a:off x="4348044" y="6219001"/>
              <a:ext cx="1275516"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テキスト ボックス 6">
              <a:extLst>
                <a:ext uri="{FF2B5EF4-FFF2-40B4-BE49-F238E27FC236}">
                  <a16:creationId xmlns:a16="http://schemas.microsoft.com/office/drawing/2014/main" id="{6CFF6C64-08A2-42E3-8EA5-22BBA7178C26}"/>
                </a:ext>
              </a:extLst>
            </p:cNvPr>
            <p:cNvSpPr txBox="1"/>
            <p:nvPr/>
          </p:nvSpPr>
          <p:spPr>
            <a:xfrm>
              <a:off x="4668003" y="6184828"/>
              <a:ext cx="646876" cy="306811"/>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ja-JP" sz="488" dirty="0">
                  <a:latin typeface="メイリオ" panose="020B0604030504040204" pitchFamily="50" charset="-128"/>
                  <a:ea typeface="メイリオ" panose="020B0604030504040204" pitchFamily="50" charset="-128"/>
                </a:rPr>
                <a:t>86cm</a:t>
              </a:r>
              <a:endParaRPr lang="ja-JP" altLang="en-US" sz="488" dirty="0">
                <a:latin typeface="メイリオ" panose="020B0604030504040204" pitchFamily="50" charset="-128"/>
                <a:ea typeface="メイリオ" panose="020B0604030504040204" pitchFamily="50" charset="-128"/>
              </a:endParaRPr>
            </a:p>
          </p:txBody>
        </p:sp>
        <p:sp>
          <p:nvSpPr>
            <p:cNvPr id="13" name="テキスト ボックス 7">
              <a:extLst>
                <a:ext uri="{FF2B5EF4-FFF2-40B4-BE49-F238E27FC236}">
                  <a16:creationId xmlns:a16="http://schemas.microsoft.com/office/drawing/2014/main" id="{FC8EB734-0A95-432F-AA32-AB3E7C0D3D6B}"/>
                </a:ext>
              </a:extLst>
            </p:cNvPr>
            <p:cNvSpPr txBox="1"/>
            <p:nvPr/>
          </p:nvSpPr>
          <p:spPr>
            <a:xfrm>
              <a:off x="5721594" y="6287473"/>
              <a:ext cx="646876" cy="306811"/>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altLang="ja-JP" sz="488" dirty="0">
                  <a:latin typeface="メイリオ" panose="020B0604030504040204" pitchFamily="50" charset="-128"/>
                  <a:ea typeface="メイリオ" panose="020B0604030504040204" pitchFamily="50" charset="-128"/>
                </a:rPr>
                <a:t>44cm</a:t>
              </a:r>
              <a:endParaRPr lang="ja-JP" altLang="en-US" sz="488" dirty="0">
                <a:latin typeface="メイリオ" panose="020B0604030504040204" pitchFamily="50" charset="-128"/>
                <a:ea typeface="メイリオ" panose="020B0604030504040204" pitchFamily="50" charset="-128"/>
              </a:endParaRPr>
            </a:p>
          </p:txBody>
        </p:sp>
        <p:cxnSp>
          <p:nvCxnSpPr>
            <p:cNvPr id="15" name="直線矢印コネクタ 14">
              <a:extLst>
                <a:ext uri="{FF2B5EF4-FFF2-40B4-BE49-F238E27FC236}">
                  <a16:creationId xmlns:a16="http://schemas.microsoft.com/office/drawing/2014/main" id="{F13DB236-A323-47D5-956F-DD7C413C98F3}"/>
                </a:ext>
              </a:extLst>
            </p:cNvPr>
            <p:cNvCxnSpPr>
              <a:cxnSpLocks/>
            </p:cNvCxnSpPr>
            <p:nvPr/>
          </p:nvCxnSpPr>
          <p:spPr>
            <a:xfrm>
              <a:off x="5623560" y="6219001"/>
              <a:ext cx="0" cy="36740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4" name="タイトル 1">
            <a:extLst>
              <a:ext uri="{FF2B5EF4-FFF2-40B4-BE49-F238E27FC236}">
                <a16:creationId xmlns:a16="http://schemas.microsoft.com/office/drawing/2014/main" id="{350077E6-A7C1-406D-BA29-DD3ACC8C24C1}"/>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en-US" dirty="0">
                <a:latin typeface="A-OTF 新ゴ Pro B" panose="020B0700000000000000" pitchFamily="34" charset="-128"/>
                <a:ea typeface="A-OTF 新ゴ Pro B" panose="020B0700000000000000" pitchFamily="34" charset="-128"/>
              </a:rPr>
              <a:t>間取り図の差分</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1061399065"/>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08E16037-3118-4A84-8996-6F5EC4B5A678}"/>
              </a:ext>
            </a:extLst>
          </p:cNvPr>
          <p:cNvSpPr txBox="1">
            <a:spLocks/>
          </p:cNvSpPr>
          <p:nvPr/>
        </p:nvSpPr>
        <p:spPr>
          <a:xfrm>
            <a:off x="681042" y="1845809"/>
            <a:ext cx="8092849" cy="2724150"/>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en-US" altLang="ja-JP" sz="2275" dirty="0"/>
          </a:p>
        </p:txBody>
      </p:sp>
      <p:sp>
        <p:nvSpPr>
          <p:cNvPr id="4" name="タイトル 1">
            <a:extLst>
              <a:ext uri="{FF2B5EF4-FFF2-40B4-BE49-F238E27FC236}">
                <a16:creationId xmlns:a16="http://schemas.microsoft.com/office/drawing/2014/main" id="{297D334F-9B18-4A8C-BE5A-9C1C1AB505EC}"/>
              </a:ext>
            </a:extLst>
          </p:cNvPr>
          <p:cNvSpPr txBox="1">
            <a:spLocks/>
          </p:cNvSpPr>
          <p:nvPr/>
        </p:nvSpPr>
        <p:spPr>
          <a:xfrm>
            <a:off x="681042" y="1052736"/>
            <a:ext cx="8543921" cy="4423430"/>
          </a:xfrm>
          <a:prstGeom prst="rect">
            <a:avLst/>
          </a:prstGeom>
        </p:spPr>
        <p:txBody>
          <a:bodyPr vert="horz" lIns="74295" tIns="37148" rIns="74295" bIns="37148" rtlCol="0" anchor="t"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en-US" sz="2275" dirty="0"/>
              <a:t>本番の実験までの準備で、実験の実施内容だけではなく、実験が行われる環境によって、必要となる準備や対応が変化する。 </a:t>
            </a:r>
            <a:endParaRPr lang="en-US" altLang="ja-JP" sz="2275" dirty="0"/>
          </a:p>
          <a:p>
            <a:pPr>
              <a:lnSpc>
                <a:spcPct val="120000"/>
              </a:lnSpc>
              <a:spcBef>
                <a:spcPts val="24"/>
              </a:spcBef>
            </a:pPr>
            <a:endParaRPr lang="en-US" altLang="ja-JP" sz="2275" dirty="0"/>
          </a:p>
          <a:p>
            <a:pPr>
              <a:lnSpc>
                <a:spcPct val="120000"/>
              </a:lnSpc>
              <a:spcBef>
                <a:spcPts val="24"/>
              </a:spcBef>
            </a:pPr>
            <a:r>
              <a:rPr lang="ja-JP" altLang="ja-JP" sz="2275" dirty="0"/>
              <a:t>作業内容や手順のみを基準として情報を設計するのではなく、利用者用情報を利用する方々が実際に作業を行う環境や状況を観察したうえで、必要となる情報を検討することの重要性を認識した。</a:t>
            </a:r>
            <a:endParaRPr lang="en-US" altLang="ja-JP" sz="2275" dirty="0"/>
          </a:p>
        </p:txBody>
      </p:sp>
      <p:sp>
        <p:nvSpPr>
          <p:cNvPr id="5" name="タイトル 1">
            <a:extLst>
              <a:ext uri="{FF2B5EF4-FFF2-40B4-BE49-F238E27FC236}">
                <a16:creationId xmlns:a16="http://schemas.microsoft.com/office/drawing/2014/main" id="{8199FEFA-5C75-4CE2-A130-2A1D5C4AE224}"/>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en-US" dirty="0">
                <a:latin typeface="A-OTF 新ゴ Pro B" panose="020B0700000000000000" pitchFamily="34" charset="-128"/>
                <a:ea typeface="A-OTF 新ゴ Pro B" panose="020B0700000000000000" pitchFamily="34" charset="-128"/>
              </a:rPr>
              <a:t>事例</a:t>
            </a:r>
            <a:r>
              <a:rPr lang="en-US" altLang="ja-JP" dirty="0">
                <a:latin typeface="A-OTF 新ゴ Pro B" panose="020B0700000000000000" pitchFamily="34" charset="-128"/>
                <a:ea typeface="A-OTF 新ゴ Pro B" panose="020B0700000000000000" pitchFamily="34" charset="-128"/>
              </a:rPr>
              <a:t>1</a:t>
            </a:r>
            <a:r>
              <a:rPr lang="ja-JP" altLang="en-US" dirty="0">
                <a:latin typeface="A-OTF 新ゴ Pro B" panose="020B0700000000000000" pitchFamily="34" charset="-128"/>
                <a:ea typeface="A-OTF 新ゴ Pro B" panose="020B0700000000000000" pitchFamily="34" charset="-128"/>
              </a:rPr>
              <a:t>：想定した利用環境とのギャップ</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1811210407"/>
      </p:ext>
    </p:extLst>
  </p:cSld>
  <p:clrMapOvr>
    <a:masterClrMapping/>
  </p:clrMapOvr>
  <p:transition spd="slow">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08E16037-3118-4A84-8996-6F5EC4B5A678}"/>
              </a:ext>
            </a:extLst>
          </p:cNvPr>
          <p:cNvSpPr txBox="1">
            <a:spLocks/>
          </p:cNvSpPr>
          <p:nvPr/>
        </p:nvSpPr>
        <p:spPr>
          <a:xfrm>
            <a:off x="681042" y="1845809"/>
            <a:ext cx="8092849" cy="2724150"/>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endParaRPr lang="en-US" altLang="ja-JP" sz="2275" dirty="0"/>
          </a:p>
        </p:txBody>
      </p:sp>
      <p:sp>
        <p:nvSpPr>
          <p:cNvPr id="4" name="タイトル 1">
            <a:extLst>
              <a:ext uri="{FF2B5EF4-FFF2-40B4-BE49-F238E27FC236}">
                <a16:creationId xmlns:a16="http://schemas.microsoft.com/office/drawing/2014/main" id="{297D334F-9B18-4A8C-BE5A-9C1C1AB505EC}"/>
              </a:ext>
            </a:extLst>
          </p:cNvPr>
          <p:cNvSpPr txBox="1">
            <a:spLocks/>
          </p:cNvSpPr>
          <p:nvPr/>
        </p:nvSpPr>
        <p:spPr>
          <a:xfrm>
            <a:off x="681042" y="1052736"/>
            <a:ext cx="8543921" cy="3859216"/>
          </a:xfrm>
          <a:prstGeom prst="rect">
            <a:avLst/>
          </a:prstGeom>
        </p:spPr>
        <p:txBody>
          <a:bodyPr vert="horz" lIns="74295" tIns="37148" rIns="74295" bIns="37148" rtlCol="0" anchor="t" anchorCtr="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en-US" sz="2275" dirty="0"/>
              <a:t>実験では、被験者の経験・知識が</a:t>
            </a:r>
            <a:r>
              <a:rPr lang="ja-JP" altLang="ja-JP" sz="2275" dirty="0"/>
              <a:t>行動に無意識のうちに反映されていることが分かった。</a:t>
            </a:r>
            <a:endParaRPr lang="en-US" altLang="ja-JP" sz="2275" dirty="0"/>
          </a:p>
          <a:p>
            <a:pPr>
              <a:lnSpc>
                <a:spcPct val="120000"/>
              </a:lnSpc>
              <a:spcBef>
                <a:spcPts val="24"/>
              </a:spcBef>
            </a:pPr>
            <a:endParaRPr lang="en-US" altLang="ja-JP" sz="2275" dirty="0"/>
          </a:p>
          <a:p>
            <a:pPr>
              <a:lnSpc>
                <a:spcPct val="120000"/>
              </a:lnSpc>
              <a:spcBef>
                <a:spcPts val="24"/>
              </a:spcBef>
            </a:pPr>
            <a:r>
              <a:rPr lang="ja-JP" altLang="ja-JP" sz="2275" dirty="0"/>
              <a:t>利用者用情報を制作・改訂する際には、対象者の経験や知識を</a:t>
            </a:r>
            <a:r>
              <a:rPr lang="ja-JP" altLang="en-US" sz="2275" dirty="0"/>
              <a:t>考慮し、</a:t>
            </a:r>
            <a:r>
              <a:rPr lang="ja-JP" altLang="ja-JP" sz="2275" dirty="0"/>
              <a:t>必要な情報量や説明内容を検討することが重要であると認識した。</a:t>
            </a:r>
            <a:endParaRPr lang="en-US" altLang="ja-JP" sz="2275" dirty="0"/>
          </a:p>
        </p:txBody>
      </p:sp>
      <p:sp>
        <p:nvSpPr>
          <p:cNvPr id="5" name="タイトル 1">
            <a:extLst>
              <a:ext uri="{FF2B5EF4-FFF2-40B4-BE49-F238E27FC236}">
                <a16:creationId xmlns:a16="http://schemas.microsoft.com/office/drawing/2014/main" id="{5626D678-94D6-455B-B957-471616FA00A8}"/>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en-US" dirty="0">
                <a:latin typeface="A-OTF 新ゴ Pro B" panose="020B0700000000000000" pitchFamily="34" charset="-128"/>
                <a:ea typeface="A-OTF 新ゴ Pro B" panose="020B0700000000000000" pitchFamily="34" charset="-128"/>
              </a:rPr>
              <a:t>事例</a:t>
            </a:r>
            <a:r>
              <a:rPr lang="en-US" altLang="ja-JP" dirty="0">
                <a:latin typeface="A-OTF 新ゴ Pro B" panose="020B0700000000000000" pitchFamily="34" charset="-128"/>
                <a:ea typeface="A-OTF 新ゴ Pro B" panose="020B0700000000000000" pitchFamily="34" charset="-128"/>
              </a:rPr>
              <a:t>2</a:t>
            </a:r>
            <a:r>
              <a:rPr lang="ja-JP" altLang="en-US" dirty="0">
                <a:latin typeface="A-OTF 新ゴ Pro B" panose="020B0700000000000000" pitchFamily="34" charset="-128"/>
                <a:ea typeface="A-OTF 新ゴ Pro B" panose="020B0700000000000000" pitchFamily="34" charset="-128"/>
              </a:rPr>
              <a:t>：</a:t>
            </a:r>
            <a:r>
              <a:rPr lang="ja-JP" altLang="ja-JP" dirty="0">
                <a:latin typeface="A-OTF 新ゴ Pro B" panose="020B0700000000000000" pitchFamily="34" charset="-128"/>
                <a:ea typeface="A-OTF 新ゴ Pro B" panose="020B0700000000000000" pitchFamily="34" charset="-128"/>
              </a:rPr>
              <a:t>被験者の経験や知識に基づく行動</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1830545962"/>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a:extLst>
              <a:ext uri="{FF2B5EF4-FFF2-40B4-BE49-F238E27FC236}">
                <a16:creationId xmlns:a16="http://schemas.microsoft.com/office/drawing/2014/main" id="{08E16037-3118-4A84-8996-6F5EC4B5A678}"/>
              </a:ext>
            </a:extLst>
          </p:cNvPr>
          <p:cNvSpPr txBox="1">
            <a:spLocks/>
          </p:cNvSpPr>
          <p:nvPr/>
        </p:nvSpPr>
        <p:spPr>
          <a:xfrm>
            <a:off x="632520" y="1060105"/>
            <a:ext cx="8778180" cy="4737789"/>
          </a:xfrm>
          <a:prstGeom prst="rect">
            <a:avLst/>
          </a:prstGeom>
        </p:spPr>
        <p:txBody>
          <a:bodyPr vert="horz" lIns="74295" tIns="37148" rIns="74295" bIns="37148" rtlCol="0" anchor="t">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ja-JP" sz="2200" dirty="0"/>
              <a:t>作業環境の違いや心理的な要因が利用者用情報を利用する方々の状態に影響を与える可能性について十分に考慮できていなかったことが分かった。</a:t>
            </a:r>
          </a:p>
          <a:p>
            <a:pPr>
              <a:lnSpc>
                <a:spcPct val="120000"/>
              </a:lnSpc>
              <a:spcBef>
                <a:spcPts val="24"/>
              </a:spcBef>
            </a:pPr>
            <a:endParaRPr lang="en-US" altLang="ja-JP" sz="2200" dirty="0"/>
          </a:p>
          <a:p>
            <a:pPr>
              <a:lnSpc>
                <a:spcPct val="120000"/>
              </a:lnSpc>
              <a:spcBef>
                <a:spcPts val="24"/>
              </a:spcBef>
            </a:pPr>
            <a:r>
              <a:rPr lang="ja-JP" altLang="en-US" sz="2200" dirty="0"/>
              <a:t>この経験から、</a:t>
            </a:r>
            <a:r>
              <a:rPr lang="ja-JP" altLang="ja-JP" sz="2200" dirty="0"/>
              <a:t>利用者への負担は作業内容や時間だけではなく、作業環境、周囲の状況、利用者の心理状態など、複数の要因を考慮する必要があることを認識した。</a:t>
            </a:r>
            <a:endParaRPr lang="en-US" altLang="ja-JP" sz="2200" dirty="0"/>
          </a:p>
        </p:txBody>
      </p:sp>
      <p:sp>
        <p:nvSpPr>
          <p:cNvPr id="4" name="タイトル 1">
            <a:extLst>
              <a:ext uri="{FF2B5EF4-FFF2-40B4-BE49-F238E27FC236}">
                <a16:creationId xmlns:a16="http://schemas.microsoft.com/office/drawing/2014/main" id="{BB210F7B-7BB9-47E7-A0D4-D429AF7DAB54}"/>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en-US" dirty="0">
                <a:latin typeface="A-OTF 新ゴ Pro B" panose="020B0700000000000000" pitchFamily="34" charset="-128"/>
                <a:ea typeface="A-OTF 新ゴ Pro B" panose="020B0700000000000000" pitchFamily="34" charset="-128"/>
              </a:rPr>
              <a:t>事例</a:t>
            </a:r>
            <a:r>
              <a:rPr lang="en-US" altLang="ja-JP" dirty="0">
                <a:latin typeface="A-OTF 新ゴ Pro B" panose="020B0700000000000000" pitchFamily="34" charset="-128"/>
                <a:ea typeface="A-OTF 新ゴ Pro B" panose="020B0700000000000000" pitchFamily="34" charset="-128"/>
              </a:rPr>
              <a:t>3</a:t>
            </a:r>
            <a:r>
              <a:rPr lang="ja-JP" altLang="en-US" dirty="0">
                <a:latin typeface="A-OTF 新ゴ Pro B" panose="020B0700000000000000" pitchFamily="34" charset="-128"/>
                <a:ea typeface="A-OTF 新ゴ Pro B" panose="020B0700000000000000" pitchFamily="34" charset="-128"/>
              </a:rPr>
              <a:t>：利用者への負担の把握</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2623647218"/>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E4CB2FB-F60A-4334-B53A-58688AA4D79D}"/>
              </a:ext>
            </a:extLst>
          </p:cNvPr>
          <p:cNvSpPr txBox="1">
            <a:spLocks/>
          </p:cNvSpPr>
          <p:nvPr/>
        </p:nvSpPr>
        <p:spPr>
          <a:xfrm>
            <a:off x="632520" y="1124745"/>
            <a:ext cx="8592443" cy="4793660"/>
          </a:xfrm>
          <a:prstGeom prst="rect">
            <a:avLst/>
          </a:prstGeom>
        </p:spPr>
        <p:txBody>
          <a:bodyPr vert="horz" lIns="74295" tIns="37148" rIns="74295" bIns="37148" rtlCol="0" anchor="t"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en-US" sz="2200" b="1" dirty="0"/>
              <a:t>実験の協力前の認識</a:t>
            </a:r>
            <a:endParaRPr lang="en-US" altLang="ja-JP" sz="2200" b="1" dirty="0"/>
          </a:p>
          <a:p>
            <a:pPr>
              <a:lnSpc>
                <a:spcPct val="120000"/>
              </a:lnSpc>
              <a:spcBef>
                <a:spcPts val="24"/>
              </a:spcBef>
            </a:pPr>
            <a:r>
              <a:rPr lang="ja-JP" altLang="en-US" sz="2200" dirty="0"/>
              <a:t>提供された仕様情報や設計情報、それらに付随する更新情報を、想定される利用者に対して正確かつ分かりやすく伝えること</a:t>
            </a:r>
            <a:endParaRPr lang="en-US" altLang="ja-JP" sz="2200" dirty="0"/>
          </a:p>
          <a:p>
            <a:pPr>
              <a:lnSpc>
                <a:spcPct val="120000"/>
              </a:lnSpc>
              <a:spcBef>
                <a:spcPts val="24"/>
              </a:spcBef>
            </a:pPr>
            <a:endParaRPr lang="en-US" altLang="ja-JP" sz="2200" dirty="0"/>
          </a:p>
          <a:p>
            <a:pPr>
              <a:lnSpc>
                <a:spcPct val="120000"/>
              </a:lnSpc>
              <a:spcBef>
                <a:spcPts val="24"/>
              </a:spcBef>
            </a:pPr>
            <a:r>
              <a:rPr lang="ja-JP" altLang="en-US" sz="2200" b="1" dirty="0"/>
              <a:t>被験者との直接接触によって生じた変化</a:t>
            </a:r>
            <a:endParaRPr lang="en-US" altLang="ja-JP" sz="2200" b="1" dirty="0"/>
          </a:p>
          <a:p>
            <a:pPr>
              <a:lnSpc>
                <a:spcPct val="120000"/>
              </a:lnSpc>
              <a:spcBef>
                <a:spcPts val="24"/>
              </a:spcBef>
            </a:pPr>
            <a:r>
              <a:rPr lang="ja-JP" altLang="en-US" sz="2200" dirty="0"/>
              <a:t>効率良くまとめられたと自認できた資料でも、利用者にとってどのような位置付けであるかは、利用現場に身を置いて観察しなければ気付くことができない。 </a:t>
            </a:r>
            <a:endParaRPr lang="en-US" altLang="ja-JP" sz="2200" dirty="0"/>
          </a:p>
          <a:p>
            <a:pPr>
              <a:lnSpc>
                <a:spcPct val="120000"/>
              </a:lnSpc>
              <a:spcBef>
                <a:spcPts val="24"/>
              </a:spcBef>
            </a:pPr>
            <a:endParaRPr lang="en-US" altLang="ja-JP" sz="2200" dirty="0"/>
          </a:p>
          <a:p>
            <a:pPr>
              <a:lnSpc>
                <a:spcPct val="120000"/>
              </a:lnSpc>
              <a:spcBef>
                <a:spcPts val="24"/>
              </a:spcBef>
            </a:pPr>
            <a:r>
              <a:rPr lang="ja-JP" altLang="en-US" sz="2200" dirty="0"/>
              <a:t>テクニカルコミュニケーターが向き合う対象が製品やサービスだけに偏ってはいけないという重要な示唆を、一連の実験運営を通して得ることができた。 </a:t>
            </a:r>
          </a:p>
        </p:txBody>
      </p:sp>
      <p:sp>
        <p:nvSpPr>
          <p:cNvPr id="5" name="タイトル 1">
            <a:extLst>
              <a:ext uri="{FF2B5EF4-FFF2-40B4-BE49-F238E27FC236}">
                <a16:creationId xmlns:a16="http://schemas.microsoft.com/office/drawing/2014/main" id="{A51EDABC-4E83-4B44-AA07-8728E7EB1A79}"/>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ja-JP" dirty="0">
                <a:latin typeface="A-OTF 新ゴ Pro B" panose="020B0700000000000000" pitchFamily="34" charset="-128"/>
                <a:ea typeface="A-OTF 新ゴ Pro B" panose="020B0700000000000000" pitchFamily="34" charset="-128"/>
              </a:rPr>
              <a:t>認識の変化</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2708204839"/>
      </p:ext>
    </p:extLst>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E4CB2FB-F60A-4334-B53A-58688AA4D79D}"/>
              </a:ext>
            </a:extLst>
          </p:cNvPr>
          <p:cNvSpPr txBox="1">
            <a:spLocks/>
          </p:cNvSpPr>
          <p:nvPr/>
        </p:nvSpPr>
        <p:spPr>
          <a:xfrm>
            <a:off x="804863" y="1052737"/>
            <a:ext cx="8420100" cy="4865668"/>
          </a:xfrm>
          <a:prstGeom prst="rect">
            <a:avLst/>
          </a:prstGeom>
        </p:spPr>
        <p:txBody>
          <a:bodyPr vert="horz" lIns="74295" tIns="37148" rIns="74295" bIns="37148" rtlCol="0" anchor="t" anchorCtr="0">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20000"/>
              </a:lnSpc>
              <a:spcBef>
                <a:spcPts val="24"/>
              </a:spcBef>
            </a:pPr>
            <a:r>
              <a:rPr lang="ja-JP" altLang="en-US" sz="2200" dirty="0"/>
              <a:t>事前に想定した評価項目によって得られるデータとともに、人の判断や知識が元となって得られたデータを影響因子として分類し、それらをもって利用現場のデータとして分析した結果と向き合っていく必要があると考える。 </a:t>
            </a:r>
          </a:p>
        </p:txBody>
      </p:sp>
      <p:sp>
        <p:nvSpPr>
          <p:cNvPr id="5" name="タイトル 1">
            <a:extLst>
              <a:ext uri="{FF2B5EF4-FFF2-40B4-BE49-F238E27FC236}">
                <a16:creationId xmlns:a16="http://schemas.microsoft.com/office/drawing/2014/main" id="{80D00C7A-5D25-4ABD-9898-73D74A03059E}"/>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ja-JP" dirty="0">
                <a:latin typeface="A-OTF 新ゴ Pro B" panose="020B0700000000000000" pitchFamily="34" charset="-128"/>
                <a:ea typeface="A-OTF 新ゴ Pro B" panose="020B0700000000000000" pitchFamily="34" charset="-128"/>
              </a:rPr>
              <a:t>現場データとの向き合い方</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3282838564"/>
      </p:ext>
    </p:extLst>
  </p:cSld>
  <p:clrMapOvr>
    <a:masterClrMapping/>
  </p:clrMapOvr>
  <p:transition spd="slow">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1E4CB2FB-F60A-4334-B53A-58688AA4D79D}"/>
              </a:ext>
            </a:extLst>
          </p:cNvPr>
          <p:cNvSpPr txBox="1">
            <a:spLocks/>
          </p:cNvSpPr>
          <p:nvPr/>
        </p:nvSpPr>
        <p:spPr>
          <a:xfrm>
            <a:off x="804863" y="1052736"/>
            <a:ext cx="8420100" cy="3425825"/>
          </a:xfrm>
          <a:prstGeom prst="rect">
            <a:avLst/>
          </a:prstGeom>
        </p:spPr>
        <p:txBody>
          <a:bodyPr vert="horz" lIns="74295" tIns="37148" rIns="74295" bIns="37148" rtlCol="0" anchor="t" anchorCtr="0">
            <a:no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pPr>
              <a:lnSpc>
                <a:spcPct val="140000"/>
              </a:lnSpc>
              <a:spcBef>
                <a:spcPts val="24"/>
              </a:spcBef>
            </a:pPr>
            <a:r>
              <a:rPr lang="ja-JP" altLang="en-US" sz="2200" dirty="0"/>
              <a:t>利用者用情報を作成する際には、製品やサービスそのものだけでなく、それらを実際に利用する人と、その人を取り巻く環境や条件まで含めてとらえていく必要があることを身をもって認識することができた。 </a:t>
            </a:r>
            <a:endParaRPr lang="en-US" altLang="ja-JP" sz="2200" dirty="0"/>
          </a:p>
          <a:p>
            <a:pPr>
              <a:lnSpc>
                <a:spcPct val="140000"/>
              </a:lnSpc>
              <a:spcBef>
                <a:spcPts val="24"/>
              </a:spcBef>
            </a:pPr>
            <a:endParaRPr lang="en-US" altLang="ja-JP" sz="2200" dirty="0"/>
          </a:p>
          <a:p>
            <a:pPr>
              <a:lnSpc>
                <a:spcPct val="140000"/>
              </a:lnSpc>
              <a:spcBef>
                <a:spcPts val="24"/>
              </a:spcBef>
            </a:pPr>
            <a:r>
              <a:rPr lang="ja-JP" altLang="en-US" sz="2200" dirty="0"/>
              <a:t>クニカルコミュニケーターの役割というものは「提供された情報を正確かつ分かりやすく伝える」ということに加え、「利用者が実際にどのように情報と関わり行動するのかを、自ら現場の中で体感し、その情報を利用者用情報の設計に反映する」ことも重要な役割であると考えるようになった。</a:t>
            </a:r>
          </a:p>
        </p:txBody>
      </p:sp>
      <p:sp>
        <p:nvSpPr>
          <p:cNvPr id="5" name="タイトル 1">
            <a:extLst>
              <a:ext uri="{FF2B5EF4-FFF2-40B4-BE49-F238E27FC236}">
                <a16:creationId xmlns:a16="http://schemas.microsoft.com/office/drawing/2014/main" id="{884B4B80-4624-4923-A862-DAE974EC74FC}"/>
              </a:ext>
            </a:extLst>
          </p:cNvPr>
          <p:cNvSpPr txBox="1">
            <a:spLocks/>
          </p:cNvSpPr>
          <p:nvPr/>
        </p:nvSpPr>
        <p:spPr>
          <a:xfrm>
            <a:off x="495300" y="274638"/>
            <a:ext cx="8915400" cy="706090"/>
          </a:xfrm>
          <a:prstGeom prst="rect">
            <a:avLst/>
          </a:prstGeom>
        </p:spPr>
        <p:txBody>
          <a:bodyPr vert="horz" lIns="91440" tIns="45720" rIns="91440" bIns="45720" rtlCol="0" anchor="ctr">
            <a:noAutofit/>
          </a:bodyPr>
          <a:lstStyle>
            <a:lvl1pPr algn="l" defTabSz="914423" rtl="0" eaLnBrk="1" latinLnBrk="0" hangingPunct="1">
              <a:spcBef>
                <a:spcPct val="0"/>
              </a:spcBef>
              <a:buNone/>
              <a:defRPr kumimoji="1" sz="3000" b="1" kern="1200">
                <a:solidFill>
                  <a:schemeClr val="tx1"/>
                </a:solidFill>
                <a:effectLst>
                  <a:glow rad="25400">
                    <a:schemeClr val="bg1"/>
                  </a:glow>
                </a:effectLst>
                <a:latin typeface="メイリオ" panose="020B0604030504040204" pitchFamily="50" charset="-128"/>
                <a:ea typeface="メイリオ" panose="020B0604030504040204" pitchFamily="50" charset="-128"/>
                <a:cs typeface="+mj-cs"/>
              </a:defRPr>
            </a:lvl1pPr>
          </a:lstStyle>
          <a:p>
            <a:r>
              <a:rPr lang="ja-JP" altLang="en-US" dirty="0">
                <a:latin typeface="A-OTF 新ゴ Pro B" panose="020B0700000000000000" pitchFamily="34" charset="-128"/>
                <a:ea typeface="A-OTF 新ゴ Pro B" panose="020B0700000000000000" pitchFamily="34" charset="-128"/>
              </a:rPr>
              <a:t>まとめ</a:t>
            </a:r>
            <a:endParaRPr lang="en-US" altLang="ja-JP" dirty="0">
              <a:latin typeface="A-OTF 新ゴ Pro B" panose="020B0700000000000000" pitchFamily="34" charset="-128"/>
              <a:ea typeface="A-OTF 新ゴ Pro B" panose="020B0700000000000000" pitchFamily="34" charset="-128"/>
            </a:endParaRPr>
          </a:p>
        </p:txBody>
      </p:sp>
    </p:spTree>
    <p:extLst>
      <p:ext uri="{BB962C8B-B14F-4D97-AF65-F5344CB8AC3E}">
        <p14:creationId xmlns:p14="http://schemas.microsoft.com/office/powerpoint/2010/main" val="1061128433"/>
      </p:ext>
    </p:extLst>
  </p:cSld>
  <p:clrMapOvr>
    <a:masterClrMapping/>
  </p:clrMapOvr>
  <p:transition spd="slow">
    <p:wipe dir="r"/>
  </p:transition>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28575">
          <a:solidFill>
            <a:srgbClr val="FF0000"/>
          </a:solidFill>
          <a:prstDash val="sysDash"/>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TM01859868[[fn=サーマル]]</Template>
  <TotalTime>57057</TotalTime>
  <Words>5519</Words>
  <Application>Microsoft Office PowerPoint</Application>
  <PresentationFormat>A4 210 x 297 mm</PresentationFormat>
  <Paragraphs>325</Paragraphs>
  <Slides>24</Slides>
  <Notes>24</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24</vt:i4>
      </vt:variant>
    </vt:vector>
  </HeadingPairs>
  <TitlesOfParts>
    <vt:vector size="31" baseType="lpstr">
      <vt:lpstr>A-OTF 新ゴ Pro B</vt:lpstr>
      <vt:lpstr>ＭＳ Ｐゴシック</vt:lpstr>
      <vt:lpstr>メイリオ</vt:lpstr>
      <vt:lpstr>Arial</vt:lpstr>
      <vt:lpstr>Calibri</vt:lpstr>
      <vt:lpstr>Wingdings</vt:lpstr>
      <vt:lpstr>Office ​​テーマ</vt:lpstr>
      <vt:lpstr>テクニカルコミュニケーターが持つべき現場との接点</vt:lpstr>
      <vt:lpstr>背景</vt:lpstr>
      <vt:lpstr>PowerPoint プレゼンテーション</vt:lpstr>
      <vt:lpstr>本稿の目的</vt:lpstr>
      <vt:lpstr>実験の開始までに行ったこと</vt:lpstr>
      <vt:lpstr>PowerPoint プレゼンテーション</vt:lpstr>
      <vt:lpstr>社内リハーサル</vt:lpstr>
      <vt:lpstr>PowerPoint プレゼンテーション</vt:lpstr>
      <vt:lpstr>プレ実験</vt:lpstr>
      <vt:lpstr>実験の開始までに準備した資料</vt:lpstr>
      <vt:lpstr>実験要綱</vt:lpstr>
      <vt:lpstr>準備機材と資料のリスト </vt:lpstr>
      <vt:lpstr>運営シナリオ</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ISE,Inc.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会社説明会 </dc:title>
  <dc:creator>MYOSHIHARA</dc:creator>
  <cp:lastModifiedBy>ISE</cp:lastModifiedBy>
  <cp:revision>1496</cp:revision>
  <cp:lastPrinted>2026-08-27T05:16:38Z</cp:lastPrinted>
  <dcterms:created xsi:type="dcterms:W3CDTF">2017-11-30T06:05:46Z</dcterms:created>
  <dcterms:modified xsi:type="dcterms:W3CDTF">2026-08-27T06:56:27Z</dcterms:modified>
</cp:coreProperties>
</file>